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4" r:id="rId6"/>
    <p:sldId id="260" r:id="rId7"/>
    <p:sldId id="265" r:id="rId8"/>
    <p:sldId id="271" r:id="rId9"/>
    <p:sldId id="272" r:id="rId10"/>
    <p:sldId id="266" r:id="rId11"/>
    <p:sldId id="285" r:id="rId12"/>
    <p:sldId id="267" r:id="rId13"/>
    <p:sldId id="273" r:id="rId14"/>
    <p:sldId id="274" r:id="rId15"/>
    <p:sldId id="286" r:id="rId16"/>
    <p:sldId id="275" r:id="rId17"/>
    <p:sldId id="261" r:id="rId18"/>
    <p:sldId id="276" r:id="rId19"/>
    <p:sldId id="277" r:id="rId20"/>
    <p:sldId id="279" r:id="rId21"/>
    <p:sldId id="280" r:id="rId22"/>
    <p:sldId id="282" r:id="rId23"/>
    <p:sldId id="281" r:id="rId24"/>
    <p:sldId id="262" r:id="rId25"/>
    <p:sldId id="268" r:id="rId26"/>
    <p:sldId id="284" r:id="rId27"/>
    <p:sldId id="283" r:id="rId28"/>
    <p:sldId id="270" r:id="rId29"/>
    <p:sldId id="28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23EC4C7-E346-4671-8E65-9D430AF6BC03}">
          <p14:sldIdLst>
            <p14:sldId id="256"/>
            <p14:sldId id="257"/>
            <p14:sldId id="258"/>
            <p14:sldId id="263"/>
            <p14:sldId id="264"/>
            <p14:sldId id="260"/>
            <p14:sldId id="265"/>
            <p14:sldId id="271"/>
            <p14:sldId id="272"/>
            <p14:sldId id="266"/>
            <p14:sldId id="285"/>
            <p14:sldId id="267"/>
            <p14:sldId id="273"/>
            <p14:sldId id="274"/>
            <p14:sldId id="286"/>
            <p14:sldId id="275"/>
            <p14:sldId id="261"/>
            <p14:sldId id="276"/>
            <p14:sldId id="277"/>
            <p14:sldId id="279"/>
            <p14:sldId id="280"/>
            <p14:sldId id="282"/>
            <p14:sldId id="281"/>
            <p14:sldId id="262"/>
            <p14:sldId id="268"/>
            <p14:sldId id="284"/>
            <p14:sldId id="283"/>
          </p14:sldIdLst>
        </p14:section>
        <p14:section name="Untitled Section" id="{4CC42A3A-6860-49FB-88FE-45E8B93D037E}">
          <p14:sldIdLst>
            <p14:sldId id="270"/>
            <p14:sldId id="28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1B2FAC-3810-4D75-94E8-F180044C1F34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7F6726E-42F1-4461-904F-BB75A09A48F7}">
      <dgm:prSet phldrT="[Text]"/>
      <dgm:spPr>
        <a:solidFill>
          <a:schemeClr val="bg1">
            <a:alpha val="47000"/>
          </a:schemeClr>
        </a:solidFill>
      </dgm:spPr>
      <dgm:t>
        <a:bodyPr/>
        <a:lstStyle/>
        <a:p>
          <a:r>
            <a:rPr lang="en-US" b="1" dirty="0">
              <a:solidFill>
                <a:schemeClr val="tx1"/>
              </a:solidFill>
              <a:latin typeface="Footlight MT Light" panose="0204060206030A020304" pitchFamily="18" charset="0"/>
            </a:rPr>
            <a:t>Background and </a:t>
          </a:r>
        </a:p>
        <a:p>
          <a:r>
            <a:rPr lang="en-US" b="1" dirty="0">
              <a:solidFill>
                <a:schemeClr val="tx1"/>
              </a:solidFill>
              <a:latin typeface="Footlight MT Light" panose="0204060206030A020304" pitchFamily="18" charset="0"/>
            </a:rPr>
            <a:t>Hypothesis</a:t>
          </a:r>
        </a:p>
      </dgm:t>
    </dgm:pt>
    <dgm:pt modelId="{F29E80F0-C342-4E0A-BBEF-CDB5847BA770}" type="parTrans" cxnId="{764777FC-74F6-4B18-8940-2359FBA0C1E3}">
      <dgm:prSet/>
      <dgm:spPr/>
      <dgm:t>
        <a:bodyPr/>
        <a:lstStyle/>
        <a:p>
          <a:endParaRPr lang="en-US"/>
        </a:p>
      </dgm:t>
    </dgm:pt>
    <dgm:pt modelId="{825E80AC-9B6F-4DDD-B8FC-B131644FA1FC}" type="sibTrans" cxnId="{764777FC-74F6-4B18-8940-2359FBA0C1E3}">
      <dgm:prSet/>
      <dgm:spPr/>
      <dgm:t>
        <a:bodyPr/>
        <a:lstStyle/>
        <a:p>
          <a:endParaRPr lang="en-US"/>
        </a:p>
      </dgm:t>
    </dgm:pt>
    <dgm:pt modelId="{90A5AC28-7D2B-459F-B3C7-1FA2670CF5AF}">
      <dgm:prSet phldrT="[Text]"/>
      <dgm:spPr>
        <a:solidFill>
          <a:schemeClr val="bg1">
            <a:alpha val="47000"/>
          </a:schemeClr>
        </a:solidFill>
      </dgm:spPr>
      <dgm:t>
        <a:bodyPr/>
        <a:lstStyle/>
        <a:p>
          <a:r>
            <a:rPr lang="en-US" b="1" dirty="0">
              <a:solidFill>
                <a:schemeClr val="tx1"/>
              </a:solidFill>
              <a:latin typeface="Footlight MT Light" panose="0204060206030A020304" pitchFamily="18" charset="0"/>
            </a:rPr>
            <a:t>Datasets</a:t>
          </a:r>
        </a:p>
      </dgm:t>
    </dgm:pt>
    <dgm:pt modelId="{6C598AE1-5CFA-4E94-AF06-EC487005967A}" type="parTrans" cxnId="{7E8C87B9-7E4E-4D51-8DBA-5A4FCB869015}">
      <dgm:prSet/>
      <dgm:spPr/>
      <dgm:t>
        <a:bodyPr/>
        <a:lstStyle/>
        <a:p>
          <a:endParaRPr lang="en-US"/>
        </a:p>
      </dgm:t>
    </dgm:pt>
    <dgm:pt modelId="{0CC469AE-E0A8-440A-8B43-9AE5B69C22E5}" type="sibTrans" cxnId="{7E8C87B9-7E4E-4D51-8DBA-5A4FCB869015}">
      <dgm:prSet/>
      <dgm:spPr/>
      <dgm:t>
        <a:bodyPr/>
        <a:lstStyle/>
        <a:p>
          <a:endParaRPr lang="en-US"/>
        </a:p>
      </dgm:t>
    </dgm:pt>
    <dgm:pt modelId="{9BD052A2-11CC-45D8-B41B-2258A818EFB2}">
      <dgm:prSet phldrT="[Text]"/>
      <dgm:spPr>
        <a:solidFill>
          <a:schemeClr val="bg1">
            <a:alpha val="54000"/>
          </a:schemeClr>
        </a:solidFill>
      </dgm:spPr>
      <dgm:t>
        <a:bodyPr/>
        <a:lstStyle/>
        <a:p>
          <a:r>
            <a:rPr lang="en-US" b="1" dirty="0">
              <a:solidFill>
                <a:schemeClr val="tx1"/>
              </a:solidFill>
              <a:latin typeface="Footlight MT Light" panose="0204060206030A020304" pitchFamily="18" charset="0"/>
            </a:rPr>
            <a:t>Data</a:t>
          </a:r>
          <a:r>
            <a:rPr lang="en-US" b="1" dirty="0">
              <a:latin typeface="Footlight MT Light" panose="0204060206030A020304" pitchFamily="18" charset="0"/>
            </a:rPr>
            <a:t> </a:t>
          </a:r>
          <a:r>
            <a:rPr lang="en-US" b="1" dirty="0">
              <a:solidFill>
                <a:schemeClr val="tx1"/>
              </a:solidFill>
              <a:latin typeface="Footlight MT Light" panose="0204060206030A020304" pitchFamily="18" charset="0"/>
            </a:rPr>
            <a:t>Pre-processing</a:t>
          </a:r>
        </a:p>
      </dgm:t>
    </dgm:pt>
    <dgm:pt modelId="{659572EA-9789-4E6C-A49E-2405CB1E61A0}" type="parTrans" cxnId="{5EAC6455-BB8D-4712-8449-1378A2A94F39}">
      <dgm:prSet/>
      <dgm:spPr/>
      <dgm:t>
        <a:bodyPr/>
        <a:lstStyle/>
        <a:p>
          <a:endParaRPr lang="en-US"/>
        </a:p>
      </dgm:t>
    </dgm:pt>
    <dgm:pt modelId="{77911775-A577-48DB-826F-C07B41EE52F3}" type="sibTrans" cxnId="{5EAC6455-BB8D-4712-8449-1378A2A94F39}">
      <dgm:prSet/>
      <dgm:spPr/>
      <dgm:t>
        <a:bodyPr/>
        <a:lstStyle/>
        <a:p>
          <a:endParaRPr lang="en-US"/>
        </a:p>
      </dgm:t>
    </dgm:pt>
    <dgm:pt modelId="{6E5A57DE-4883-4987-A3F1-60C5AA88885C}">
      <dgm:prSet phldrT="[Text]"/>
      <dgm:spPr>
        <a:solidFill>
          <a:schemeClr val="bg1">
            <a:alpha val="47000"/>
          </a:schemeClr>
        </a:solidFill>
      </dgm:spPr>
      <dgm:t>
        <a:bodyPr/>
        <a:lstStyle/>
        <a:p>
          <a:r>
            <a:rPr lang="en-US" b="1" dirty="0">
              <a:solidFill>
                <a:schemeClr val="tx1"/>
              </a:solidFill>
              <a:latin typeface="Footlight MT Light" panose="0204060206030A020304" pitchFamily="18" charset="0"/>
            </a:rPr>
            <a:t>Analysis</a:t>
          </a:r>
          <a:r>
            <a:rPr lang="en-US" dirty="0">
              <a:latin typeface="Footlight MT Light" panose="0204060206030A020304" pitchFamily="18" charset="0"/>
            </a:rPr>
            <a:t> </a:t>
          </a:r>
          <a:r>
            <a:rPr lang="en-US" b="1" dirty="0">
              <a:solidFill>
                <a:schemeClr val="tx1"/>
              </a:solidFill>
              <a:latin typeface="Footlight MT Light" panose="0204060206030A020304" pitchFamily="18" charset="0"/>
            </a:rPr>
            <a:t>Approach</a:t>
          </a:r>
        </a:p>
      </dgm:t>
    </dgm:pt>
    <dgm:pt modelId="{B63B8F20-18B6-4E99-B941-E84CDE859D52}" type="parTrans" cxnId="{6750C647-6314-4D88-BC45-2A871E87904F}">
      <dgm:prSet/>
      <dgm:spPr/>
      <dgm:t>
        <a:bodyPr/>
        <a:lstStyle/>
        <a:p>
          <a:endParaRPr lang="en-US"/>
        </a:p>
      </dgm:t>
    </dgm:pt>
    <dgm:pt modelId="{7C2E81DE-D9D8-4DA4-8291-98A2C50A0966}" type="sibTrans" cxnId="{6750C647-6314-4D88-BC45-2A871E87904F}">
      <dgm:prSet/>
      <dgm:spPr/>
      <dgm:t>
        <a:bodyPr/>
        <a:lstStyle/>
        <a:p>
          <a:endParaRPr lang="en-US"/>
        </a:p>
      </dgm:t>
    </dgm:pt>
    <dgm:pt modelId="{CE3C64BA-F1F4-49D2-B5B5-ADDA3A86E402}">
      <dgm:prSet phldrT="[Text]"/>
      <dgm:spPr>
        <a:solidFill>
          <a:schemeClr val="bg1">
            <a:alpha val="47000"/>
          </a:schemeClr>
        </a:solidFill>
      </dgm:spPr>
      <dgm:t>
        <a:bodyPr/>
        <a:lstStyle/>
        <a:p>
          <a:r>
            <a:rPr lang="en-US" b="1" dirty="0">
              <a:solidFill>
                <a:schemeClr val="tx1"/>
              </a:solidFill>
              <a:latin typeface="Footlight MT Light" panose="0204060206030A020304" pitchFamily="18" charset="0"/>
            </a:rPr>
            <a:t>Results</a:t>
          </a:r>
        </a:p>
      </dgm:t>
    </dgm:pt>
    <dgm:pt modelId="{691E7C0F-F603-416F-A77C-91864B2DFC57}" type="parTrans" cxnId="{BA9CCB74-D7EB-4694-8156-3A4E239E7F3A}">
      <dgm:prSet/>
      <dgm:spPr/>
      <dgm:t>
        <a:bodyPr/>
        <a:lstStyle/>
        <a:p>
          <a:endParaRPr lang="en-US"/>
        </a:p>
      </dgm:t>
    </dgm:pt>
    <dgm:pt modelId="{846F7796-FDE1-4553-990F-CF371B17BE28}" type="sibTrans" cxnId="{BA9CCB74-D7EB-4694-8156-3A4E239E7F3A}">
      <dgm:prSet/>
      <dgm:spPr/>
      <dgm:t>
        <a:bodyPr/>
        <a:lstStyle/>
        <a:p>
          <a:endParaRPr lang="en-US"/>
        </a:p>
      </dgm:t>
    </dgm:pt>
    <dgm:pt modelId="{644AB5C3-F07C-49DD-8BD4-AA8BF384B55B}">
      <dgm:prSet phldrT="[Text]"/>
      <dgm:spPr>
        <a:solidFill>
          <a:schemeClr val="bg1">
            <a:alpha val="47000"/>
          </a:schemeClr>
        </a:solidFill>
      </dgm:spPr>
      <dgm:t>
        <a:bodyPr/>
        <a:lstStyle/>
        <a:p>
          <a:r>
            <a:rPr lang="en-US" b="1" dirty="0">
              <a:solidFill>
                <a:schemeClr val="tx1"/>
              </a:solidFill>
              <a:latin typeface="Footlight MT Light" panose="0204060206030A020304" pitchFamily="18" charset="0"/>
            </a:rPr>
            <a:t>Visualization Reports</a:t>
          </a:r>
        </a:p>
      </dgm:t>
    </dgm:pt>
    <dgm:pt modelId="{FB0A8E3A-A7D7-4183-B466-36D94D00898C}" type="parTrans" cxnId="{F815DCD6-D87C-4AA8-BFAB-B8D575A53BD1}">
      <dgm:prSet/>
      <dgm:spPr/>
      <dgm:t>
        <a:bodyPr/>
        <a:lstStyle/>
        <a:p>
          <a:endParaRPr lang="en-US"/>
        </a:p>
      </dgm:t>
    </dgm:pt>
    <dgm:pt modelId="{D0C0A37A-1CDC-4DBF-91D0-D572381AEE2D}" type="sibTrans" cxnId="{F815DCD6-D87C-4AA8-BFAB-B8D575A53BD1}">
      <dgm:prSet/>
      <dgm:spPr/>
      <dgm:t>
        <a:bodyPr/>
        <a:lstStyle/>
        <a:p>
          <a:endParaRPr lang="en-US"/>
        </a:p>
      </dgm:t>
    </dgm:pt>
    <dgm:pt modelId="{CDD69E28-192F-49FE-B1BB-C4AC9C807772}" type="pres">
      <dgm:prSet presAssocID="{5E1B2FAC-3810-4D75-94E8-F180044C1F34}" presName="diagram" presStyleCnt="0">
        <dgm:presLayoutVars>
          <dgm:dir/>
          <dgm:resizeHandles val="exact"/>
        </dgm:presLayoutVars>
      </dgm:prSet>
      <dgm:spPr/>
    </dgm:pt>
    <dgm:pt modelId="{9F9E3C30-0D7D-4938-8BE0-913FFF65E217}" type="pres">
      <dgm:prSet presAssocID="{27F6726E-42F1-4461-904F-BB75A09A48F7}" presName="node" presStyleLbl="node1" presStyleIdx="0" presStyleCnt="6">
        <dgm:presLayoutVars>
          <dgm:bulletEnabled val="1"/>
        </dgm:presLayoutVars>
      </dgm:prSet>
      <dgm:spPr/>
    </dgm:pt>
    <dgm:pt modelId="{7B29966E-0281-4D75-B219-76FC751C4716}" type="pres">
      <dgm:prSet presAssocID="{825E80AC-9B6F-4DDD-B8FC-B131644FA1FC}" presName="sibTrans" presStyleCnt="0"/>
      <dgm:spPr/>
    </dgm:pt>
    <dgm:pt modelId="{2716F79F-4B06-4F45-B935-98483EC8BC84}" type="pres">
      <dgm:prSet presAssocID="{90A5AC28-7D2B-459F-B3C7-1FA2670CF5AF}" presName="node" presStyleLbl="node1" presStyleIdx="1" presStyleCnt="6">
        <dgm:presLayoutVars>
          <dgm:bulletEnabled val="1"/>
        </dgm:presLayoutVars>
      </dgm:prSet>
      <dgm:spPr/>
    </dgm:pt>
    <dgm:pt modelId="{CB338FDA-0470-4E2B-AF2C-E4765189210F}" type="pres">
      <dgm:prSet presAssocID="{0CC469AE-E0A8-440A-8B43-9AE5B69C22E5}" presName="sibTrans" presStyleCnt="0"/>
      <dgm:spPr/>
    </dgm:pt>
    <dgm:pt modelId="{50127D2F-BA86-46B6-B2D0-2CE442226C5A}" type="pres">
      <dgm:prSet presAssocID="{9BD052A2-11CC-45D8-B41B-2258A818EFB2}" presName="node" presStyleLbl="node1" presStyleIdx="2" presStyleCnt="6">
        <dgm:presLayoutVars>
          <dgm:bulletEnabled val="1"/>
        </dgm:presLayoutVars>
      </dgm:prSet>
      <dgm:spPr/>
    </dgm:pt>
    <dgm:pt modelId="{970EB48C-F180-42FC-B74B-B853441ED1F8}" type="pres">
      <dgm:prSet presAssocID="{77911775-A577-48DB-826F-C07B41EE52F3}" presName="sibTrans" presStyleCnt="0"/>
      <dgm:spPr/>
    </dgm:pt>
    <dgm:pt modelId="{17C56ACE-6203-4FA1-9CC5-74EDE8E6D9F3}" type="pres">
      <dgm:prSet presAssocID="{6E5A57DE-4883-4987-A3F1-60C5AA88885C}" presName="node" presStyleLbl="node1" presStyleIdx="3" presStyleCnt="6">
        <dgm:presLayoutVars>
          <dgm:bulletEnabled val="1"/>
        </dgm:presLayoutVars>
      </dgm:prSet>
      <dgm:spPr/>
    </dgm:pt>
    <dgm:pt modelId="{E8E1023C-A4F1-4990-84CF-D4ED9F223A04}" type="pres">
      <dgm:prSet presAssocID="{7C2E81DE-D9D8-4DA4-8291-98A2C50A0966}" presName="sibTrans" presStyleCnt="0"/>
      <dgm:spPr/>
    </dgm:pt>
    <dgm:pt modelId="{C83F3176-D3F2-4281-B7F1-00BFF646D3AF}" type="pres">
      <dgm:prSet presAssocID="{CE3C64BA-F1F4-49D2-B5B5-ADDA3A86E402}" presName="node" presStyleLbl="node1" presStyleIdx="4" presStyleCnt="6">
        <dgm:presLayoutVars>
          <dgm:bulletEnabled val="1"/>
        </dgm:presLayoutVars>
      </dgm:prSet>
      <dgm:spPr/>
    </dgm:pt>
    <dgm:pt modelId="{736B5B03-20AE-4422-8B3C-F81BDF3DED4C}" type="pres">
      <dgm:prSet presAssocID="{846F7796-FDE1-4553-990F-CF371B17BE28}" presName="sibTrans" presStyleCnt="0"/>
      <dgm:spPr/>
    </dgm:pt>
    <dgm:pt modelId="{FEAB6E26-9E28-4DB6-8EC3-6079C37229E7}" type="pres">
      <dgm:prSet presAssocID="{644AB5C3-F07C-49DD-8BD4-AA8BF384B55B}" presName="node" presStyleLbl="node1" presStyleIdx="5" presStyleCnt="6">
        <dgm:presLayoutVars>
          <dgm:bulletEnabled val="1"/>
        </dgm:presLayoutVars>
      </dgm:prSet>
      <dgm:spPr/>
    </dgm:pt>
  </dgm:ptLst>
  <dgm:cxnLst>
    <dgm:cxn modelId="{20E62B10-70A4-41C9-86DD-BD3D9CC24C85}" type="presOf" srcId="{5E1B2FAC-3810-4D75-94E8-F180044C1F34}" destId="{CDD69E28-192F-49FE-B1BB-C4AC9C807772}" srcOrd="0" destOrd="0" presId="urn:microsoft.com/office/officeart/2005/8/layout/default"/>
    <dgm:cxn modelId="{CC8D3A31-B752-4146-BB30-F2CFFEA506C7}" type="presOf" srcId="{CE3C64BA-F1F4-49D2-B5B5-ADDA3A86E402}" destId="{C83F3176-D3F2-4281-B7F1-00BFF646D3AF}" srcOrd="0" destOrd="0" presId="urn:microsoft.com/office/officeart/2005/8/layout/default"/>
    <dgm:cxn modelId="{6750C647-6314-4D88-BC45-2A871E87904F}" srcId="{5E1B2FAC-3810-4D75-94E8-F180044C1F34}" destId="{6E5A57DE-4883-4987-A3F1-60C5AA88885C}" srcOrd="3" destOrd="0" parTransId="{B63B8F20-18B6-4E99-B941-E84CDE859D52}" sibTransId="{7C2E81DE-D9D8-4DA4-8291-98A2C50A0966}"/>
    <dgm:cxn modelId="{73CEBA48-ED39-479E-9AE6-B20F5CC924BC}" type="presOf" srcId="{644AB5C3-F07C-49DD-8BD4-AA8BF384B55B}" destId="{FEAB6E26-9E28-4DB6-8EC3-6079C37229E7}" srcOrd="0" destOrd="0" presId="urn:microsoft.com/office/officeart/2005/8/layout/default"/>
    <dgm:cxn modelId="{BA9CCB74-D7EB-4694-8156-3A4E239E7F3A}" srcId="{5E1B2FAC-3810-4D75-94E8-F180044C1F34}" destId="{CE3C64BA-F1F4-49D2-B5B5-ADDA3A86E402}" srcOrd="4" destOrd="0" parTransId="{691E7C0F-F603-416F-A77C-91864B2DFC57}" sibTransId="{846F7796-FDE1-4553-990F-CF371B17BE28}"/>
    <dgm:cxn modelId="{5EAC6455-BB8D-4712-8449-1378A2A94F39}" srcId="{5E1B2FAC-3810-4D75-94E8-F180044C1F34}" destId="{9BD052A2-11CC-45D8-B41B-2258A818EFB2}" srcOrd="2" destOrd="0" parTransId="{659572EA-9789-4E6C-A49E-2405CB1E61A0}" sibTransId="{77911775-A577-48DB-826F-C07B41EE52F3}"/>
    <dgm:cxn modelId="{414FD37E-2A04-4EE4-A63A-18BE0ACF47EC}" type="presOf" srcId="{90A5AC28-7D2B-459F-B3C7-1FA2670CF5AF}" destId="{2716F79F-4B06-4F45-B935-98483EC8BC84}" srcOrd="0" destOrd="0" presId="urn:microsoft.com/office/officeart/2005/8/layout/default"/>
    <dgm:cxn modelId="{05D4339D-F423-40B6-B2DF-3B048F38BC99}" type="presOf" srcId="{27F6726E-42F1-4461-904F-BB75A09A48F7}" destId="{9F9E3C30-0D7D-4938-8BE0-913FFF65E217}" srcOrd="0" destOrd="0" presId="urn:microsoft.com/office/officeart/2005/8/layout/default"/>
    <dgm:cxn modelId="{7E8C87B9-7E4E-4D51-8DBA-5A4FCB869015}" srcId="{5E1B2FAC-3810-4D75-94E8-F180044C1F34}" destId="{90A5AC28-7D2B-459F-B3C7-1FA2670CF5AF}" srcOrd="1" destOrd="0" parTransId="{6C598AE1-5CFA-4E94-AF06-EC487005967A}" sibTransId="{0CC469AE-E0A8-440A-8B43-9AE5B69C22E5}"/>
    <dgm:cxn modelId="{F815DCD6-D87C-4AA8-BFAB-B8D575A53BD1}" srcId="{5E1B2FAC-3810-4D75-94E8-F180044C1F34}" destId="{644AB5C3-F07C-49DD-8BD4-AA8BF384B55B}" srcOrd="5" destOrd="0" parTransId="{FB0A8E3A-A7D7-4183-B466-36D94D00898C}" sibTransId="{D0C0A37A-1CDC-4DBF-91D0-D572381AEE2D}"/>
    <dgm:cxn modelId="{7DFE22E5-778B-40E4-A22F-2C55A59BB6AB}" type="presOf" srcId="{6E5A57DE-4883-4987-A3F1-60C5AA88885C}" destId="{17C56ACE-6203-4FA1-9CC5-74EDE8E6D9F3}" srcOrd="0" destOrd="0" presId="urn:microsoft.com/office/officeart/2005/8/layout/default"/>
    <dgm:cxn modelId="{59D42AE5-835C-409E-BCFF-4D34143BF255}" type="presOf" srcId="{9BD052A2-11CC-45D8-B41B-2258A818EFB2}" destId="{50127D2F-BA86-46B6-B2D0-2CE442226C5A}" srcOrd="0" destOrd="0" presId="urn:microsoft.com/office/officeart/2005/8/layout/default"/>
    <dgm:cxn modelId="{764777FC-74F6-4B18-8940-2359FBA0C1E3}" srcId="{5E1B2FAC-3810-4D75-94E8-F180044C1F34}" destId="{27F6726E-42F1-4461-904F-BB75A09A48F7}" srcOrd="0" destOrd="0" parTransId="{F29E80F0-C342-4E0A-BBEF-CDB5847BA770}" sibTransId="{825E80AC-9B6F-4DDD-B8FC-B131644FA1FC}"/>
    <dgm:cxn modelId="{73614C6A-6E1D-40C2-8B63-C74218CB05EF}" type="presParOf" srcId="{CDD69E28-192F-49FE-B1BB-C4AC9C807772}" destId="{9F9E3C30-0D7D-4938-8BE0-913FFF65E217}" srcOrd="0" destOrd="0" presId="urn:microsoft.com/office/officeart/2005/8/layout/default"/>
    <dgm:cxn modelId="{A4D99CA0-4888-4E2D-8201-AE2ABF02E852}" type="presParOf" srcId="{CDD69E28-192F-49FE-B1BB-C4AC9C807772}" destId="{7B29966E-0281-4D75-B219-76FC751C4716}" srcOrd="1" destOrd="0" presId="urn:microsoft.com/office/officeart/2005/8/layout/default"/>
    <dgm:cxn modelId="{030E0BA6-1075-48D2-A761-759C8D173EAC}" type="presParOf" srcId="{CDD69E28-192F-49FE-B1BB-C4AC9C807772}" destId="{2716F79F-4B06-4F45-B935-98483EC8BC84}" srcOrd="2" destOrd="0" presId="urn:microsoft.com/office/officeart/2005/8/layout/default"/>
    <dgm:cxn modelId="{304B7DFF-73EE-40FC-86DE-942060816925}" type="presParOf" srcId="{CDD69E28-192F-49FE-B1BB-C4AC9C807772}" destId="{CB338FDA-0470-4E2B-AF2C-E4765189210F}" srcOrd="3" destOrd="0" presId="urn:microsoft.com/office/officeart/2005/8/layout/default"/>
    <dgm:cxn modelId="{5619F2C1-E1AF-440C-8D9C-62E2F01CD2F1}" type="presParOf" srcId="{CDD69E28-192F-49FE-B1BB-C4AC9C807772}" destId="{50127D2F-BA86-46B6-B2D0-2CE442226C5A}" srcOrd="4" destOrd="0" presId="urn:microsoft.com/office/officeart/2005/8/layout/default"/>
    <dgm:cxn modelId="{93C1BAF5-3DB7-472C-874F-F646877E5FDA}" type="presParOf" srcId="{CDD69E28-192F-49FE-B1BB-C4AC9C807772}" destId="{970EB48C-F180-42FC-B74B-B853441ED1F8}" srcOrd="5" destOrd="0" presId="urn:microsoft.com/office/officeart/2005/8/layout/default"/>
    <dgm:cxn modelId="{9148F7CA-8217-419C-BEF2-B71695933AD3}" type="presParOf" srcId="{CDD69E28-192F-49FE-B1BB-C4AC9C807772}" destId="{17C56ACE-6203-4FA1-9CC5-74EDE8E6D9F3}" srcOrd="6" destOrd="0" presId="urn:microsoft.com/office/officeart/2005/8/layout/default"/>
    <dgm:cxn modelId="{3B8875F8-F5D0-44F5-99A4-644339271B76}" type="presParOf" srcId="{CDD69E28-192F-49FE-B1BB-C4AC9C807772}" destId="{E8E1023C-A4F1-4990-84CF-D4ED9F223A04}" srcOrd="7" destOrd="0" presId="urn:microsoft.com/office/officeart/2005/8/layout/default"/>
    <dgm:cxn modelId="{D4A8B4C2-D02C-4DD3-A4F6-ED23D10EF854}" type="presParOf" srcId="{CDD69E28-192F-49FE-B1BB-C4AC9C807772}" destId="{C83F3176-D3F2-4281-B7F1-00BFF646D3AF}" srcOrd="8" destOrd="0" presId="urn:microsoft.com/office/officeart/2005/8/layout/default"/>
    <dgm:cxn modelId="{7DCE0D78-3A65-4B1A-A669-01FE6ABC2027}" type="presParOf" srcId="{CDD69E28-192F-49FE-B1BB-C4AC9C807772}" destId="{736B5B03-20AE-4422-8B3C-F81BDF3DED4C}" srcOrd="9" destOrd="0" presId="urn:microsoft.com/office/officeart/2005/8/layout/default"/>
    <dgm:cxn modelId="{4598E757-1033-4341-A563-3FB467268F67}" type="presParOf" srcId="{CDD69E28-192F-49FE-B1BB-C4AC9C807772}" destId="{FEAB6E26-9E28-4DB6-8EC3-6079C37229E7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9E3C30-0D7D-4938-8BE0-913FFF65E217}">
      <dsp:nvSpPr>
        <dsp:cNvPr id="0" name=""/>
        <dsp:cNvSpPr/>
      </dsp:nvSpPr>
      <dsp:spPr>
        <a:xfrm>
          <a:off x="443247" y="1624"/>
          <a:ext cx="2946587" cy="1767952"/>
        </a:xfrm>
        <a:prstGeom prst="rect">
          <a:avLst/>
        </a:prstGeom>
        <a:solidFill>
          <a:schemeClr val="bg1">
            <a:alpha val="4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>
              <a:solidFill>
                <a:schemeClr val="tx1"/>
              </a:solidFill>
              <a:latin typeface="Footlight MT Light" panose="0204060206030A020304" pitchFamily="18" charset="0"/>
            </a:rPr>
            <a:t>Background and </a:t>
          </a:r>
        </a:p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>
              <a:solidFill>
                <a:schemeClr val="tx1"/>
              </a:solidFill>
              <a:latin typeface="Footlight MT Light" panose="0204060206030A020304" pitchFamily="18" charset="0"/>
            </a:rPr>
            <a:t>Hypothesis</a:t>
          </a:r>
        </a:p>
      </dsp:txBody>
      <dsp:txXfrm>
        <a:off x="443247" y="1624"/>
        <a:ext cx="2946587" cy="1767952"/>
      </dsp:txXfrm>
    </dsp:sp>
    <dsp:sp modelId="{2716F79F-4B06-4F45-B935-98483EC8BC84}">
      <dsp:nvSpPr>
        <dsp:cNvPr id="0" name=""/>
        <dsp:cNvSpPr/>
      </dsp:nvSpPr>
      <dsp:spPr>
        <a:xfrm>
          <a:off x="3684493" y="1624"/>
          <a:ext cx="2946587" cy="1767952"/>
        </a:xfrm>
        <a:prstGeom prst="rect">
          <a:avLst/>
        </a:prstGeom>
        <a:solidFill>
          <a:schemeClr val="bg1">
            <a:alpha val="4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>
              <a:solidFill>
                <a:schemeClr val="tx1"/>
              </a:solidFill>
              <a:latin typeface="Footlight MT Light" panose="0204060206030A020304" pitchFamily="18" charset="0"/>
            </a:rPr>
            <a:t>Datasets</a:t>
          </a:r>
        </a:p>
      </dsp:txBody>
      <dsp:txXfrm>
        <a:off x="3684493" y="1624"/>
        <a:ext cx="2946587" cy="1767952"/>
      </dsp:txXfrm>
    </dsp:sp>
    <dsp:sp modelId="{50127D2F-BA86-46B6-B2D0-2CE442226C5A}">
      <dsp:nvSpPr>
        <dsp:cNvPr id="0" name=""/>
        <dsp:cNvSpPr/>
      </dsp:nvSpPr>
      <dsp:spPr>
        <a:xfrm>
          <a:off x="6925740" y="1624"/>
          <a:ext cx="2946587" cy="1767952"/>
        </a:xfrm>
        <a:prstGeom prst="rect">
          <a:avLst/>
        </a:prstGeom>
        <a:solidFill>
          <a:schemeClr val="bg1">
            <a:alpha val="54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>
              <a:solidFill>
                <a:schemeClr val="tx1"/>
              </a:solidFill>
              <a:latin typeface="Footlight MT Light" panose="0204060206030A020304" pitchFamily="18" charset="0"/>
            </a:rPr>
            <a:t>Data</a:t>
          </a:r>
          <a:r>
            <a:rPr lang="en-US" sz="3600" b="1" kern="1200" dirty="0">
              <a:latin typeface="Footlight MT Light" panose="0204060206030A020304" pitchFamily="18" charset="0"/>
            </a:rPr>
            <a:t> </a:t>
          </a:r>
          <a:r>
            <a:rPr lang="en-US" sz="3600" b="1" kern="1200" dirty="0">
              <a:solidFill>
                <a:schemeClr val="tx1"/>
              </a:solidFill>
              <a:latin typeface="Footlight MT Light" panose="0204060206030A020304" pitchFamily="18" charset="0"/>
            </a:rPr>
            <a:t>Pre-processing</a:t>
          </a:r>
        </a:p>
      </dsp:txBody>
      <dsp:txXfrm>
        <a:off x="6925740" y="1624"/>
        <a:ext cx="2946587" cy="1767952"/>
      </dsp:txXfrm>
    </dsp:sp>
    <dsp:sp modelId="{17C56ACE-6203-4FA1-9CC5-74EDE8E6D9F3}">
      <dsp:nvSpPr>
        <dsp:cNvPr id="0" name=""/>
        <dsp:cNvSpPr/>
      </dsp:nvSpPr>
      <dsp:spPr>
        <a:xfrm>
          <a:off x="443247" y="2064235"/>
          <a:ext cx="2946587" cy="1767952"/>
        </a:xfrm>
        <a:prstGeom prst="rect">
          <a:avLst/>
        </a:prstGeom>
        <a:solidFill>
          <a:schemeClr val="bg1">
            <a:alpha val="4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>
              <a:solidFill>
                <a:schemeClr val="tx1"/>
              </a:solidFill>
              <a:latin typeface="Footlight MT Light" panose="0204060206030A020304" pitchFamily="18" charset="0"/>
            </a:rPr>
            <a:t>Analysis</a:t>
          </a:r>
          <a:r>
            <a:rPr lang="en-US" sz="3600" kern="1200" dirty="0">
              <a:latin typeface="Footlight MT Light" panose="0204060206030A020304" pitchFamily="18" charset="0"/>
            </a:rPr>
            <a:t> </a:t>
          </a:r>
          <a:r>
            <a:rPr lang="en-US" sz="3600" b="1" kern="1200" dirty="0">
              <a:solidFill>
                <a:schemeClr val="tx1"/>
              </a:solidFill>
              <a:latin typeface="Footlight MT Light" panose="0204060206030A020304" pitchFamily="18" charset="0"/>
            </a:rPr>
            <a:t>Approach</a:t>
          </a:r>
        </a:p>
      </dsp:txBody>
      <dsp:txXfrm>
        <a:off x="443247" y="2064235"/>
        <a:ext cx="2946587" cy="1767952"/>
      </dsp:txXfrm>
    </dsp:sp>
    <dsp:sp modelId="{C83F3176-D3F2-4281-B7F1-00BFF646D3AF}">
      <dsp:nvSpPr>
        <dsp:cNvPr id="0" name=""/>
        <dsp:cNvSpPr/>
      </dsp:nvSpPr>
      <dsp:spPr>
        <a:xfrm>
          <a:off x="3684493" y="2064235"/>
          <a:ext cx="2946587" cy="1767952"/>
        </a:xfrm>
        <a:prstGeom prst="rect">
          <a:avLst/>
        </a:prstGeom>
        <a:solidFill>
          <a:schemeClr val="bg1">
            <a:alpha val="4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>
              <a:solidFill>
                <a:schemeClr val="tx1"/>
              </a:solidFill>
              <a:latin typeface="Footlight MT Light" panose="0204060206030A020304" pitchFamily="18" charset="0"/>
            </a:rPr>
            <a:t>Results</a:t>
          </a:r>
        </a:p>
      </dsp:txBody>
      <dsp:txXfrm>
        <a:off x="3684493" y="2064235"/>
        <a:ext cx="2946587" cy="1767952"/>
      </dsp:txXfrm>
    </dsp:sp>
    <dsp:sp modelId="{FEAB6E26-9E28-4DB6-8EC3-6079C37229E7}">
      <dsp:nvSpPr>
        <dsp:cNvPr id="0" name=""/>
        <dsp:cNvSpPr/>
      </dsp:nvSpPr>
      <dsp:spPr>
        <a:xfrm>
          <a:off x="6925740" y="2064235"/>
          <a:ext cx="2946587" cy="1767952"/>
        </a:xfrm>
        <a:prstGeom prst="rect">
          <a:avLst/>
        </a:prstGeom>
        <a:solidFill>
          <a:schemeClr val="bg1">
            <a:alpha val="4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>
              <a:solidFill>
                <a:schemeClr val="tx1"/>
              </a:solidFill>
              <a:latin typeface="Footlight MT Light" panose="0204060206030A020304" pitchFamily="18" charset="0"/>
            </a:rPr>
            <a:t>Visualization Reports</a:t>
          </a:r>
        </a:p>
      </dsp:txBody>
      <dsp:txXfrm>
        <a:off x="6925740" y="2064235"/>
        <a:ext cx="2946587" cy="17679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F6F23-7437-4072-ABF1-9A2DABA08D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8302DE-BAE9-44FA-8B4C-41212D2C25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696370-A5A7-452B-A3A9-1B5E914E6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B243D-44C6-4789-A3FE-F84BA75F83EE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853FF1-BE32-4209-BE9F-1C23B849D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4C33B2-94E9-48F5-8F48-A88025067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66034-6526-4B17-9BEC-C287F221A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631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F0BBF-4083-4E9D-B2A7-6DBC84410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DE414E-F12F-4364-A0E6-CF328C055D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DF3E6-B024-48A8-BEF8-9840DBE03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B243D-44C6-4789-A3FE-F84BA75F83EE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3B1CBE-6CCB-4478-AF18-A6BF7A81F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43CA31-796B-4CD6-BF89-4EB0FF047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66034-6526-4B17-9BEC-C287F221A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908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CBB68D-6B39-4F48-8A63-4C3CA6D8BE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E2DF03-938F-4470-B5BC-77E1C26322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A0FC8-4157-4361-8CC8-C828D208D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B243D-44C6-4789-A3FE-F84BA75F83EE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F2400-5994-4486-B82B-F50DFA133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1A14B0-9FD0-4102-9CD8-096E55F4E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66034-6526-4B17-9BEC-C287F221A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210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51D89-60B6-4073-8635-E932C92BA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5D945-242C-40BE-A2E1-AFC8D7BBB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F0CCB6-C463-40D2-8EC8-FFF30671A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B243D-44C6-4789-A3FE-F84BA75F83EE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902DBE-5C21-44F5-A4CB-35008B0C9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6766D-9B0A-40FD-9889-691AA13A3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66034-6526-4B17-9BEC-C287F221A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202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A979A-8A73-4E61-BDAA-62F8F5100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3AEE2C-75A5-4574-BAE7-35640E434E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0C757-509F-4155-98EF-C4696EC0B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B243D-44C6-4789-A3FE-F84BA75F83EE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9670F-FFBE-4A66-87CD-DF07B80F5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B210B6-B1B8-4843-9297-8DBD8BB81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66034-6526-4B17-9BEC-C287F221A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201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A5EB4-A550-4A69-B70D-A1C94EBA7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D842B-103A-4C5E-A0FF-DC38860C1C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A91C55-BEF4-434B-9B7B-A7AB145737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3DD224-CEBC-48D8-8289-E956243BE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B243D-44C6-4789-A3FE-F84BA75F83EE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201B68-2E0B-49ED-9D24-D579E6233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61F21B-1691-43E7-96C2-945FCEE1C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66034-6526-4B17-9BEC-C287F221A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666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9FD5D-0320-4A97-9E30-5BC5EF690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244E8D-814A-46A2-B7DE-BD1AF5DDA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F18FA2-E112-4340-8C5E-D73C2FE0A7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CD5473-5565-4DAA-BC46-F56C668B98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441568-C72F-4935-82A9-13ED3B40E3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F3B29D-FDA2-463F-9718-23970A33F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B243D-44C6-4789-A3FE-F84BA75F83EE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BCA903-1BD4-4882-A083-5789DF503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874C5C-5C05-4E33-94CE-8C8A6F6FC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66034-6526-4B17-9BEC-C287F221A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623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E8080-6766-4E27-BB5C-C6EAA9C65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996ABE-306E-47E7-A110-C12DA645E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B243D-44C6-4789-A3FE-F84BA75F83EE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961D81-F845-4DD4-9EFC-5A8C0DEE4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27D1C5-0D9D-49B9-88D0-C1B5ECC03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66034-6526-4B17-9BEC-C287F221A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240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661F96-0456-4A66-BDB4-5DA705455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B243D-44C6-4789-A3FE-F84BA75F83EE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A23E0E-E3FB-4971-BF80-E7D5878EE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C70B79-AF94-4CFE-978A-CD260EEB1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66034-6526-4B17-9BEC-C287F221A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490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7904F-0A53-4308-97BF-D296F0009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EC2D2-0463-4821-BB24-ECE498FC15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1A9CEE-1E26-44FB-88BC-3E289624AE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FE4FE9-C511-4E5D-B961-89FA1A394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B243D-44C6-4789-A3FE-F84BA75F83EE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C4C5DA-444A-4290-8373-8CD8283DD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DC04D4-69FA-45E2-80BA-4E7A45EFD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66034-6526-4B17-9BEC-C287F221A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380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157E3-C233-4ED3-A7E8-B9A1F4C3A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66B045-8099-4AF3-B230-5C99565606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762927-DC1A-44B7-AF1A-F7FD07945A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D708BC-C9D5-4098-8943-813B6BB1C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B243D-44C6-4789-A3FE-F84BA75F83EE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8E0D3-87E3-470A-857A-26968F7F1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A275F2-7494-47DF-AF55-370A3A083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866034-6526-4B17-9BEC-C287F221A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713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6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3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26EABB-68E4-4623-B7AE-C36BB5445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3BB06-94B7-476D-B56F-81420437D4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564C20-50A0-4F74-9DC7-B160D99B30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7B243D-44C6-4789-A3FE-F84BA75F83EE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7F870C-1E81-4460-8D03-69CC67DA28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C68F10-44FB-488E-9278-4DD236EB20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866034-6526-4B17-9BEC-C287F221A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626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1qbtdvta4z51b6jya2plpcm1-wpengine.netdna-ssl.com/wp-content/uploads/2016/11/NYC-Parking-Ticket-Report_parking_Samuel_Ackerman5.pdf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cityofnewyork.us/api/views/pvqr-7yc4/files/c9c017a2-8723-4819-ad33-992b8c420960?download=true&amp;filename=ParkingViolationCodes%20Nov%202018.xlsx" TargetMode="External"/><Relationship Id="rId7" Type="http://schemas.openxmlformats.org/officeDocument/2006/relationships/hyperlink" Target="http://www.laalmanac.com/weather/we01.php" TargetMode="External"/><Relationship Id="rId2" Type="http://schemas.openxmlformats.org/officeDocument/2006/relationships/hyperlink" Target="https://data.cityofnewyork.us/City-Government/Parking-Violations-Issued-Fiscal-Year-2020/pvqr-7yc4/data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universaltraveller.com.au/destinations/los-angeles/weather" TargetMode="External"/><Relationship Id="rId5" Type="http://schemas.openxmlformats.org/officeDocument/2006/relationships/hyperlink" Target="https://www.kaggle.com/cityofLA/los-angeles-parking-citations" TargetMode="External"/><Relationship Id="rId4" Type="http://schemas.openxmlformats.org/officeDocument/2006/relationships/hyperlink" Target="https://www.nyc.com/visitor_guide/weather_facts.75835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EAC99-CDB7-4DFE-9141-4F9E928BA7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7325" y="1047751"/>
            <a:ext cx="9124950" cy="2381250"/>
          </a:xfrm>
          <a:solidFill>
            <a:schemeClr val="bg1">
              <a:alpha val="49000"/>
            </a:schemeClr>
          </a:solidFill>
        </p:spPr>
        <p:txBody>
          <a:bodyPr>
            <a:normAutofit fontScale="90000"/>
          </a:bodyPr>
          <a:lstStyle/>
          <a:p>
            <a:r>
              <a:rPr lang="en-US" b="1" u="sng" dirty="0">
                <a:solidFill>
                  <a:schemeClr val="bg2">
                    <a:lumMod val="10000"/>
                  </a:schemeClr>
                </a:solidFill>
                <a:latin typeface="Felix Titling" panose="04060505060202020A04" pitchFamily="82" charset="0"/>
              </a:rPr>
              <a:t>New York &amp; LA</a:t>
            </a:r>
            <a:br>
              <a:rPr lang="en-US" b="1" u="sng" dirty="0">
                <a:solidFill>
                  <a:schemeClr val="bg2">
                    <a:lumMod val="10000"/>
                  </a:schemeClr>
                </a:solidFill>
                <a:latin typeface="Felix Titling" panose="04060505060202020A04" pitchFamily="82" charset="0"/>
              </a:rPr>
            </a:br>
            <a:r>
              <a:rPr lang="en-US" b="1" u="sng" dirty="0">
                <a:solidFill>
                  <a:schemeClr val="bg2">
                    <a:lumMod val="10000"/>
                  </a:schemeClr>
                </a:solidFill>
                <a:latin typeface="Felix Titling" panose="04060505060202020A04" pitchFamily="82" charset="0"/>
              </a:rPr>
              <a:t> Parking </a:t>
            </a:r>
            <a:br>
              <a:rPr lang="en-US" b="1" u="sng" dirty="0">
                <a:solidFill>
                  <a:schemeClr val="bg2">
                    <a:lumMod val="10000"/>
                  </a:schemeClr>
                </a:solidFill>
                <a:latin typeface="Felix Titling" panose="04060505060202020A04" pitchFamily="82" charset="0"/>
              </a:rPr>
            </a:br>
            <a:r>
              <a:rPr lang="en-US" b="1" u="sng" dirty="0">
                <a:solidFill>
                  <a:schemeClr val="bg2">
                    <a:lumMod val="10000"/>
                  </a:schemeClr>
                </a:solidFill>
                <a:latin typeface="Felix Titling" panose="04060505060202020A04" pitchFamily="82" charset="0"/>
              </a:rPr>
              <a:t>Violation Tickets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AC6212-8E64-495C-8A01-9CA1CFB239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4950" y="5086350"/>
            <a:ext cx="2381250" cy="1543050"/>
          </a:xfrm>
          <a:solidFill>
            <a:schemeClr val="bg1">
              <a:alpha val="52000"/>
            </a:schemeClr>
          </a:solidFill>
        </p:spPr>
        <p:txBody>
          <a:bodyPr>
            <a:normAutofit/>
          </a:bodyPr>
          <a:lstStyle/>
          <a:p>
            <a:pPr algn="r"/>
            <a:endParaRPr lang="en-US" b="1" dirty="0">
              <a:latin typeface="Felix Titling" panose="04060505060202020A04" pitchFamily="82" charset="0"/>
            </a:endParaRPr>
          </a:p>
          <a:p>
            <a:pPr algn="r"/>
            <a:r>
              <a:rPr lang="en-US" b="1" dirty="0">
                <a:latin typeface="Felix Titling" panose="04060505060202020A04" pitchFamily="82" charset="0"/>
              </a:rPr>
              <a:t>L</a:t>
            </a:r>
            <a:r>
              <a:rPr lang="en-US" b="1" dirty="0">
                <a:latin typeface="Footlight MT Light" panose="0204060206030A020304" pitchFamily="18" charset="0"/>
              </a:rPr>
              <a:t>eena</a:t>
            </a:r>
            <a:r>
              <a:rPr lang="en-US" b="1" dirty="0">
                <a:latin typeface="Felix Titling" panose="04060505060202020A04" pitchFamily="82" charset="0"/>
              </a:rPr>
              <a:t> S</a:t>
            </a:r>
            <a:r>
              <a:rPr lang="en-US" b="1" dirty="0">
                <a:latin typeface="Footlight MT Light" panose="0204060206030A020304" pitchFamily="18" charset="0"/>
              </a:rPr>
              <a:t>ingh</a:t>
            </a:r>
            <a:endParaRPr lang="en-US" b="1" dirty="0">
              <a:latin typeface="Felix Titling" panose="04060505060202020A04" pitchFamily="82" charset="0"/>
            </a:endParaRPr>
          </a:p>
          <a:p>
            <a:pPr algn="r"/>
            <a:r>
              <a:rPr lang="en-US" b="1" dirty="0">
                <a:latin typeface="Felix Titling" panose="04060505060202020A04" pitchFamily="82" charset="0"/>
              </a:rPr>
              <a:t>P</a:t>
            </a:r>
            <a:r>
              <a:rPr lang="en-US" b="1" dirty="0">
                <a:latin typeface="Footlight MT Light" panose="0204060206030A020304" pitchFamily="18" charset="0"/>
              </a:rPr>
              <a:t>rayas</a:t>
            </a:r>
            <a:r>
              <a:rPr lang="en-US" b="1" dirty="0">
                <a:latin typeface="Felix Titling" panose="04060505060202020A04" pitchFamily="82" charset="0"/>
              </a:rPr>
              <a:t> P</a:t>
            </a:r>
            <a:r>
              <a:rPr lang="en-US" b="1" dirty="0">
                <a:latin typeface="Footlight MT Light" panose="0204060206030A020304" pitchFamily="18" charset="0"/>
              </a:rPr>
              <a:t>andey</a:t>
            </a:r>
            <a:endParaRPr lang="en-US" b="1" dirty="0">
              <a:latin typeface="Felix Titling" panose="04060505060202020A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43973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44C27-0225-4946-9BFA-AF468CB610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7288"/>
            <a:ext cx="10515600" cy="4351338"/>
          </a:xfrm>
          <a:solidFill>
            <a:schemeClr val="bg1">
              <a:alpha val="55000"/>
            </a:schemeClr>
          </a:solidFill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endParaRPr lang="en-US" sz="3200" b="1" dirty="0">
              <a:latin typeface="Footlight MT Light" panose="0204060206030A020304" pitchFamily="18" charset="0"/>
            </a:endParaRPr>
          </a:p>
          <a:p>
            <a:pPr marL="0" indent="0">
              <a:buNone/>
            </a:pPr>
            <a:r>
              <a:rPr lang="en-US" sz="3200" b="1" dirty="0">
                <a:latin typeface="Footlight MT Light" panose="0204060206030A020304" pitchFamily="18" charset="0"/>
              </a:rPr>
              <a:t>2. Data Merging</a:t>
            </a:r>
          </a:p>
          <a:p>
            <a:endParaRPr lang="en-US" sz="3200" b="1" dirty="0">
              <a:latin typeface="Footlight MT Light" panose="0204060206030A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1" dirty="0">
                <a:latin typeface="Footlight MT Light" panose="0204060206030A020304" pitchFamily="18" charset="0"/>
              </a:rPr>
              <a:t> Merged dataset DOF Parking Violation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1" dirty="0">
                <a:latin typeface="Footlight MT Light" panose="0204060206030A020304" pitchFamily="18" charset="0"/>
              </a:rPr>
              <a:t> Common column - VIOLATION CODE (Inner Join)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1" dirty="0">
                <a:latin typeface="Footlight MT Light" panose="0204060206030A020304" pitchFamily="18" charset="0"/>
              </a:rPr>
              <a:t> Columns added – VIOLATION DEFINITION, FINE</a:t>
            </a:r>
          </a:p>
          <a:p>
            <a:pPr marL="0" indent="0">
              <a:buNone/>
            </a:pPr>
            <a:r>
              <a:rPr lang="en-US" sz="3200" b="1" dirty="0">
                <a:latin typeface="Footlight MT Light" panose="0204060206030A020304" pitchFamily="18" charset="0"/>
              </a:rPr>
              <a:t>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1" dirty="0">
                <a:latin typeface="Footlight MT Light" panose="0204060206030A020304" pitchFamily="18" charset="0"/>
              </a:rPr>
              <a:t> Merged dataset Weather conditions for NYC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1" dirty="0">
                <a:latin typeface="Footlight MT Light" panose="0204060206030A020304" pitchFamily="18" charset="0"/>
              </a:rPr>
              <a:t> Common column – Month (Inner Join)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1" dirty="0">
                <a:latin typeface="Footlight MT Light" panose="0204060206030A020304" pitchFamily="18" charset="0"/>
              </a:rPr>
              <a:t> Columns added – Avg High Temp. , Avg Low Temp. , Avg Mean Temp.</a:t>
            </a:r>
          </a:p>
          <a:p>
            <a:pPr marL="0" indent="0">
              <a:buNone/>
            </a:pPr>
            <a:r>
              <a:rPr lang="en-US" sz="3200" b="1" dirty="0">
                <a:latin typeface="Footlight MT Light" panose="0204060206030A020304" pitchFamily="18" charset="0"/>
              </a:rPr>
              <a:t>                                  (all in </a:t>
            </a:r>
            <a:r>
              <a:rPr lang="en-US" sz="3200" b="1" dirty="0" err="1">
                <a:latin typeface="Footlight MT Light" panose="0204060206030A020304" pitchFamily="18" charset="0"/>
              </a:rPr>
              <a:t>Celcius</a:t>
            </a:r>
            <a:r>
              <a:rPr lang="en-US" sz="3200" b="1" dirty="0">
                <a:latin typeface="Footlight MT Light" panose="0204060206030A020304" pitchFamily="18" charset="0"/>
              </a:rPr>
              <a:t>)</a:t>
            </a:r>
          </a:p>
          <a:p>
            <a:pPr marL="0" indent="0">
              <a:buNone/>
            </a:pPr>
            <a:endParaRPr lang="en-US" sz="3200" b="1" dirty="0">
              <a:latin typeface="Footlight MT Light" panose="0204060206030A020304" pitchFamily="18" charset="0"/>
            </a:endParaRPr>
          </a:p>
          <a:p>
            <a:pPr marL="0" indent="0">
              <a:buNone/>
            </a:pPr>
            <a:endParaRPr lang="en-US" sz="3200" b="1" dirty="0">
              <a:latin typeface="Footlight MT Light" panose="0204060206030A020304" pitchFamily="18" charset="0"/>
            </a:endParaRPr>
          </a:p>
          <a:p>
            <a:pPr marL="0" indent="0">
              <a:buNone/>
            </a:pPr>
            <a:endParaRPr lang="en-US" sz="3200" b="1" dirty="0">
              <a:latin typeface="Footlight MT Light" panose="0204060206030A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3200" b="1" dirty="0">
              <a:latin typeface="Footlight MT Light" panose="0204060206030A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2666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CA7BAB1A-B877-4040-AE6C-6190C5F677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" t="4408" r="-190" b="5703"/>
          <a:stretch/>
        </p:blipFill>
        <p:spPr>
          <a:xfrm>
            <a:off x="0" y="1"/>
            <a:ext cx="1217063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335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487A0-477E-4A1E-B385-034B5EB85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CDD78532-54C3-439D-8588-07A370BA70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67" y="19050"/>
            <a:ext cx="12250734" cy="6823823"/>
          </a:xfrm>
        </p:spPr>
      </p:pic>
    </p:spTree>
    <p:extLst>
      <p:ext uri="{BB962C8B-B14F-4D97-AF65-F5344CB8AC3E}">
        <p14:creationId xmlns:p14="http://schemas.microsoft.com/office/powerpoint/2010/main" val="2762359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CAB202C9-A159-4BFB-8561-41C671D50F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6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5955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44C27-0225-4946-9BFA-AF468CB610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37921"/>
            <a:ext cx="10515600" cy="3468268"/>
          </a:xfrm>
          <a:solidFill>
            <a:schemeClr val="bg1">
              <a:alpha val="5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>
              <a:latin typeface="Footlight MT Light" panose="0204060206030A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Footlight MT Light" panose="0204060206030A020304" pitchFamily="18" charset="0"/>
              </a:rPr>
              <a:t>2. Data Merging 	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Footlight MT Light" panose="0204060206030A020304" pitchFamily="18" charset="0"/>
              </a:rPr>
              <a:t> Merged dataset Weather conditions for LA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Footlight MT Light" panose="0204060206030A020304" pitchFamily="18" charset="0"/>
              </a:rPr>
              <a:t> Common column –  Weather Month (Inner Join)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Footlight MT Light" panose="0204060206030A020304" pitchFamily="18" charset="0"/>
              </a:rPr>
              <a:t> Columns added – Normal High Temp. , Normal Low Temp.,   			Monthly Normal Mean Temp. (</a:t>
            </a:r>
            <a:r>
              <a:rPr lang="en-US" b="1" dirty="0" err="1">
                <a:latin typeface="Footlight MT Light" panose="0204060206030A020304" pitchFamily="18" charset="0"/>
              </a:rPr>
              <a:t>Farenheit</a:t>
            </a:r>
            <a:r>
              <a:rPr lang="en-US" b="1" dirty="0">
                <a:latin typeface="Footlight MT Light" panose="0204060206030A020304" pitchFamily="18" charset="0"/>
              </a:rPr>
              <a:t>)</a:t>
            </a:r>
          </a:p>
          <a:p>
            <a:pPr marL="0" indent="0">
              <a:buNone/>
            </a:pPr>
            <a:endParaRPr lang="en-US" b="1" dirty="0">
              <a:latin typeface="Footlight MT Light" panose="0204060206030A020304" pitchFamily="18" charset="0"/>
            </a:endParaRPr>
          </a:p>
          <a:p>
            <a:pPr marL="0" indent="0">
              <a:buNone/>
            </a:pPr>
            <a:endParaRPr lang="en-US" b="1" dirty="0">
              <a:latin typeface="Footlight MT Light" panose="0204060206030A020304" pitchFamily="18" charset="0"/>
            </a:endParaRPr>
          </a:p>
          <a:p>
            <a:pPr marL="0" indent="0">
              <a:buNone/>
            </a:pPr>
            <a:endParaRPr lang="en-US" b="1" dirty="0">
              <a:latin typeface="Footlight MT Light" panose="0204060206030A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b="1" dirty="0">
              <a:latin typeface="Footlight MT Light" panose="0204060206030A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2615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E0D0667-D490-4928-AE4A-E94B34CCF8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93" b="479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4668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EB39A27D-7BAB-425F-BF51-27779AF6BA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6214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1F71B-2E22-4BF2-8B8A-8D1581F0B1FE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2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latin typeface="Footlight MT Light" panose="0204060206030A020304" pitchFamily="18" charset="0"/>
              </a:rPr>
              <a:t>Analysis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C1A94-82E9-4FC8-80E6-9164E6BBDE48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52000"/>
            </a:schemeClr>
          </a:solidFill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sz="3200" b="1" dirty="0">
              <a:latin typeface="Footlight MT Light" panose="0204060206030A020304" pitchFamily="18" charset="0"/>
            </a:endParaRPr>
          </a:p>
          <a:p>
            <a:pPr marL="0" indent="0">
              <a:buNone/>
            </a:pPr>
            <a:r>
              <a:rPr lang="en-US" sz="3200" b="1" dirty="0">
                <a:latin typeface="Footlight MT Light" panose="0204060206030A020304" pitchFamily="18" charset="0"/>
              </a:rPr>
              <a:t>Supervised Learning</a:t>
            </a:r>
          </a:p>
          <a:p>
            <a:pPr marL="0" indent="0">
              <a:buNone/>
            </a:pPr>
            <a:r>
              <a:rPr lang="en-US" sz="3200" b="1" dirty="0">
                <a:latin typeface="Footlight MT Light" panose="0204060206030A020304" pitchFamily="18" charset="0"/>
              </a:rPr>
              <a:t>We decided to go with supervised learning – Classification method</a:t>
            </a:r>
          </a:p>
          <a:p>
            <a:pPr marL="0" indent="0">
              <a:buNone/>
            </a:pPr>
            <a:r>
              <a:rPr lang="en-US" sz="3200" b="1" dirty="0">
                <a:latin typeface="Footlight MT Light" panose="0204060206030A020304" pitchFamily="18" charset="0"/>
              </a:rPr>
              <a:t>In this work we trained our model that maps an input to an output based on example input-output pairs. Classification basically involves assigning new input (range of temperatures) to the class (seasons) to which they most likely belong. Labelled data is used to train a classifier so that the algorithm work well on data that does not have a label. We will group the months in different classes of seasons. For </a:t>
            </a:r>
            <a:r>
              <a:rPr lang="en-US" sz="3200" b="1" dirty="0" err="1">
                <a:latin typeface="Footlight MT Light" panose="0204060206030A020304" pitchFamily="18" charset="0"/>
              </a:rPr>
              <a:t>eg</a:t>
            </a:r>
            <a:r>
              <a:rPr lang="en-US" sz="3200" b="1" dirty="0">
                <a:latin typeface="Footlight MT Light" panose="0204060206030A020304" pitchFamily="18" charset="0"/>
              </a:rPr>
              <a:t>: months ( December, January, February ) will fall under class (Winter).</a:t>
            </a:r>
          </a:p>
        </p:txBody>
      </p:sp>
    </p:spTree>
    <p:extLst>
      <p:ext uri="{BB962C8B-B14F-4D97-AF65-F5344CB8AC3E}">
        <p14:creationId xmlns:p14="http://schemas.microsoft.com/office/powerpoint/2010/main" val="20373391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6F2071B-54E3-4CC4-A7F9-D645B490E0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50" t="7881" r="34062" b="20694"/>
          <a:stretch/>
        </p:blipFill>
        <p:spPr>
          <a:xfrm>
            <a:off x="5868141" y="2530136"/>
            <a:ext cx="6342910" cy="4242139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B5F1F9E-635C-4532-BA5E-3B696B93C8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85725"/>
            <a:ext cx="12192001" cy="2314575"/>
          </a:xfrm>
        </p:spPr>
        <p:txBody>
          <a:bodyPr>
            <a:normAutofit fontScale="92500" lnSpcReduction="10000"/>
          </a:bodyPr>
          <a:lstStyle/>
          <a:p>
            <a:r>
              <a:rPr lang="en-US" sz="3600" b="1" dirty="0">
                <a:latin typeface="Footlight MT Light" panose="0204060206030A020304" pitchFamily="18" charset="0"/>
              </a:rPr>
              <a:t>For NYC</a:t>
            </a:r>
          </a:p>
          <a:p>
            <a:r>
              <a:rPr lang="en-US" sz="2400" b="1" dirty="0">
                <a:latin typeface="Footlight MT Light" panose="0204060206030A020304" pitchFamily="18" charset="0"/>
              </a:rPr>
              <a:t>We labelled the dataset, categorizing months into seasons based on the average high temperature, average low temperature and Mean temperature for that month using DAX command and created a custom column name  “Seasons”</a:t>
            </a:r>
          </a:p>
          <a:p>
            <a:r>
              <a:rPr lang="en-US" sz="2400" b="1" dirty="0">
                <a:latin typeface="Footlight MT Light" panose="0204060206030A020304" pitchFamily="18" charset="0"/>
              </a:rPr>
              <a:t> </a:t>
            </a:r>
          </a:p>
          <a:p>
            <a:r>
              <a:rPr lang="en-US" sz="2400" b="1" dirty="0">
                <a:latin typeface="Footlight MT Light" panose="0204060206030A020304" pitchFamily="18" charset="0"/>
              </a:rPr>
              <a:t>Seasons is again categorized in </a:t>
            </a:r>
            <a:r>
              <a:rPr lang="en-US" sz="2400" b="1" i="1" dirty="0">
                <a:latin typeface="Footlight MT Light" panose="0204060206030A020304" pitchFamily="18" charset="0"/>
              </a:rPr>
              <a:t>Fall, Winter, Spring and Summer.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57E9760-C97D-4301-97A7-FB2C6A3849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8" t="50000" r="60000" b="25766"/>
          <a:stretch/>
        </p:blipFill>
        <p:spPr>
          <a:xfrm>
            <a:off x="296563" y="2627869"/>
            <a:ext cx="5181600" cy="4144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3070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E0F1BA02-93BD-4C85-9819-73718C4EC1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5"/>
          <a:stretch/>
        </p:blipFill>
        <p:spPr>
          <a:xfrm>
            <a:off x="0" y="0"/>
            <a:ext cx="12192000" cy="6533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537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3902D-8FD3-49C5-A093-7B2236616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4650"/>
            <a:ext cx="10515600" cy="1325563"/>
          </a:xfrm>
          <a:solidFill>
            <a:schemeClr val="bg1">
              <a:alpha val="54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latin typeface="Footlight MT Light" panose="0204060206030A020304" pitchFamily="18" charset="0"/>
              </a:rPr>
              <a:t>RoadMap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2DBAB3F-9C79-44C7-BD4C-36397E7717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4741187"/>
              </p:ext>
            </p:extLst>
          </p:nvPr>
        </p:nvGraphicFramePr>
        <p:xfrm>
          <a:off x="838200" y="2343149"/>
          <a:ext cx="10315575" cy="3833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62712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9DE6E5F-5501-40CF-A676-422E5E54BA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30" t="20277" r="30782" b="5416"/>
          <a:stretch/>
        </p:blipFill>
        <p:spPr>
          <a:xfrm>
            <a:off x="0" y="1019173"/>
            <a:ext cx="4838699" cy="5738813"/>
          </a:xfrm>
          <a:prstGeom prst="rect">
            <a:avLst/>
          </a:prstGeom>
        </p:spPr>
      </p:pic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192238C-1BE4-4D22-9E57-C2892CD7A7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44" t="8472" r="15078" b="4722"/>
          <a:stretch/>
        </p:blipFill>
        <p:spPr>
          <a:xfrm>
            <a:off x="5391150" y="1019174"/>
            <a:ext cx="6667500" cy="5738812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15D597E7-28F7-4166-AD8A-F1CBB12207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0391775" cy="839787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>
                <a:latin typeface="Footlight MT Light" panose="0204060206030A020304" pitchFamily="18" charset="0"/>
              </a:rPr>
              <a:t>For LA</a:t>
            </a:r>
          </a:p>
        </p:txBody>
      </p:sp>
    </p:spTree>
    <p:extLst>
      <p:ext uri="{BB962C8B-B14F-4D97-AF65-F5344CB8AC3E}">
        <p14:creationId xmlns:p14="http://schemas.microsoft.com/office/powerpoint/2010/main" val="42565673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649D6F6-2604-49D3-98D1-FDDA00D07B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8500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9B989A7-939D-469D-9D09-45EB5868F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8335" y="674186"/>
            <a:ext cx="10943138" cy="629652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Footlight MT Light" panose="0204060206030A020304" pitchFamily="18" charset="0"/>
              </a:rPr>
              <a:t>Season with the most number of parking violations issued in New York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B069078-DD4D-4B28-9358-82B12BFEBB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1" t="30528" r="70591" b="21169"/>
          <a:stretch/>
        </p:blipFill>
        <p:spPr>
          <a:xfrm>
            <a:off x="1179096" y="1588168"/>
            <a:ext cx="4002504" cy="4134853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B5F65E4A-025B-458B-A460-066B80ECC5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02" t="31579" r="45856" b="54853"/>
          <a:stretch/>
        </p:blipFill>
        <p:spPr>
          <a:xfrm>
            <a:off x="6096000" y="3589020"/>
            <a:ext cx="3065254" cy="213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7428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9B989A7-939D-469D-9D09-45EB5868F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8335" y="674186"/>
            <a:ext cx="10943138" cy="629652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Footlight MT Light" panose="0204060206030A020304" pitchFamily="18" charset="0"/>
              </a:rPr>
              <a:t>Season with the most number of parking violations issued in Los Angeles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30122951-4DCD-443E-A57F-1627EA8850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807" y="1516380"/>
            <a:ext cx="4271018" cy="4360637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4DD46072-FF36-49E9-B1EB-8C770E40A26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61" t="51458" r="43347" b="35987"/>
          <a:stretch/>
        </p:blipFill>
        <p:spPr>
          <a:xfrm>
            <a:off x="6453447" y="3798916"/>
            <a:ext cx="3197629" cy="1936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6326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B1D96-15A1-4B16-8F61-950A5E305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946" y="762001"/>
            <a:ext cx="10992853" cy="154806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b="1" dirty="0">
              <a:latin typeface="Footlight MT Light" panose="0204060206030A020304" pitchFamily="18" charset="0"/>
            </a:endParaRPr>
          </a:p>
          <a:p>
            <a:pPr marL="0" indent="0">
              <a:buNone/>
            </a:pPr>
            <a:r>
              <a:rPr lang="en-US" sz="3200" b="1" dirty="0">
                <a:solidFill>
                  <a:prstClr val="black"/>
                </a:solidFill>
                <a:latin typeface="Footlight MT Light" panose="0204060206030A020304" pitchFamily="18" charset="0"/>
                <a:ea typeface="+mj-ea"/>
                <a:cs typeface="+mj-cs"/>
              </a:rPr>
              <a:t>Relatable analysis for New York </a:t>
            </a:r>
            <a:endParaRPr lang="en-US" b="1" dirty="0">
              <a:latin typeface="Footlight MT Light" panose="0204060206030A020304" pitchFamily="18" charset="0"/>
            </a:endParaRPr>
          </a:p>
          <a:p>
            <a:r>
              <a:rPr lang="en-US" b="1" dirty="0">
                <a:latin typeface="Footlight MT Light" panose="0204060206030A020304" pitchFamily="18" charset="0"/>
              </a:rPr>
              <a:t>Which is the most common type of violation?</a:t>
            </a:r>
          </a:p>
          <a:p>
            <a:endParaRPr lang="en-US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AC1110C-F5DB-4A9C-9D6A-B52B81C5E6B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44049"/>
          <a:stretch/>
        </p:blipFill>
        <p:spPr>
          <a:xfrm>
            <a:off x="142874" y="2478240"/>
            <a:ext cx="4324351" cy="4255287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A39A8DC0-75B0-444E-A81F-0FA5C86B5F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2025" y="2469361"/>
            <a:ext cx="7277101" cy="4255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5186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A82DD-E56F-4021-B4F8-C7A729DDD4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811" y="729916"/>
            <a:ext cx="10663989" cy="1820779"/>
          </a:xfrm>
        </p:spPr>
        <p:txBody>
          <a:bodyPr>
            <a:normAutofit/>
          </a:bodyPr>
          <a:lstStyle/>
          <a:p>
            <a:endParaRPr lang="en-US" b="1" dirty="0">
              <a:latin typeface="Footlight MT Light" panose="0204060206030A020304" pitchFamily="18" charset="0"/>
            </a:endParaRPr>
          </a:p>
          <a:p>
            <a:pPr marL="0" lvl="0" indent="0">
              <a:buNone/>
            </a:pPr>
            <a:r>
              <a:rPr lang="en-US" sz="3200" b="1" dirty="0">
                <a:solidFill>
                  <a:prstClr val="black"/>
                </a:solidFill>
                <a:latin typeface="Footlight MT Light" panose="0204060206030A020304" pitchFamily="18" charset="0"/>
              </a:rPr>
              <a:t>Relatable analysis for New York </a:t>
            </a:r>
            <a:endParaRPr lang="en-US" b="1" dirty="0">
              <a:latin typeface="Footlight MT Light" panose="0204060206030A020304" pitchFamily="18" charset="0"/>
            </a:endParaRPr>
          </a:p>
          <a:p>
            <a:r>
              <a:rPr lang="en-US" b="1" dirty="0">
                <a:latin typeface="Footlight MT Light" panose="0204060206030A020304" pitchFamily="18" charset="0"/>
              </a:rPr>
              <a:t>During which month there were most violations?</a:t>
            </a:r>
          </a:p>
          <a:p>
            <a:endParaRPr lang="en-US" dirty="0"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EF5AE7A1-527A-4AD2-B277-94993BAB1B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095" y="2740407"/>
            <a:ext cx="6057103" cy="3936618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8EA063E5-FD3F-48CA-922A-5DAA100F7B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740407"/>
            <a:ext cx="2948254" cy="3911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083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B1D96-15A1-4B16-8F61-950A5E305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946" y="762001"/>
            <a:ext cx="10992853" cy="154806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b="1" dirty="0">
              <a:latin typeface="Footlight MT Light" panose="0204060206030A020304" pitchFamily="18" charset="0"/>
            </a:endParaRPr>
          </a:p>
          <a:p>
            <a:pPr marL="0" indent="0">
              <a:buNone/>
            </a:pPr>
            <a:r>
              <a:rPr lang="en-US" sz="3200" b="1" dirty="0">
                <a:solidFill>
                  <a:prstClr val="black"/>
                </a:solidFill>
                <a:latin typeface="Footlight MT Light" panose="0204060206030A020304" pitchFamily="18" charset="0"/>
                <a:ea typeface="+mj-ea"/>
                <a:cs typeface="+mj-cs"/>
              </a:rPr>
              <a:t>Relatable analysis for Los Angeles </a:t>
            </a:r>
            <a:endParaRPr lang="en-US" b="1" dirty="0">
              <a:latin typeface="Footlight MT Light" panose="0204060206030A020304" pitchFamily="18" charset="0"/>
            </a:endParaRPr>
          </a:p>
          <a:p>
            <a:r>
              <a:rPr lang="en-US" b="1" dirty="0">
                <a:latin typeface="Footlight MT Light" panose="0204060206030A020304" pitchFamily="18" charset="0"/>
              </a:rPr>
              <a:t>Which is the most common type of violation?</a:t>
            </a:r>
          </a:p>
          <a:p>
            <a:endParaRPr lang="en-US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E9F44988-4F61-4861-9404-3F4F39CE87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6546" y="2466278"/>
            <a:ext cx="6453950" cy="4090737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542D9B35-B055-43E4-851D-66104352DB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13" y="2469362"/>
            <a:ext cx="3309256" cy="4093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2100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A82DD-E56F-4021-B4F8-C7A729DDD4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811" y="729916"/>
            <a:ext cx="10663989" cy="1820779"/>
          </a:xfrm>
        </p:spPr>
        <p:txBody>
          <a:bodyPr>
            <a:normAutofit/>
          </a:bodyPr>
          <a:lstStyle/>
          <a:p>
            <a:endParaRPr lang="en-US" b="1" dirty="0">
              <a:latin typeface="Footlight MT Light" panose="0204060206030A020304" pitchFamily="18" charset="0"/>
            </a:endParaRPr>
          </a:p>
          <a:p>
            <a:pPr marL="0" lvl="0" indent="0">
              <a:buNone/>
            </a:pPr>
            <a:r>
              <a:rPr lang="en-US" sz="3200" b="1" dirty="0">
                <a:solidFill>
                  <a:prstClr val="black"/>
                </a:solidFill>
                <a:latin typeface="Footlight MT Light" panose="0204060206030A020304" pitchFamily="18" charset="0"/>
              </a:rPr>
              <a:t>Relatable analysis for Los Angeles</a:t>
            </a:r>
          </a:p>
          <a:p>
            <a:r>
              <a:rPr lang="en-US" b="1" dirty="0">
                <a:latin typeface="Footlight MT Light" panose="0204060206030A020304" pitchFamily="18" charset="0"/>
              </a:rPr>
              <a:t>During which month there were most violations?</a:t>
            </a:r>
          </a:p>
          <a:p>
            <a:endParaRPr lang="en-US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6E07098-60CF-41FE-825D-E5F60FB1BA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4" t="425" r="-61" b="-1117"/>
          <a:stretch/>
        </p:blipFill>
        <p:spPr>
          <a:xfrm>
            <a:off x="4772526" y="2799347"/>
            <a:ext cx="6224337" cy="3852460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7BE6EFB7-D7D1-458D-88A7-A853E7D9C4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1" t="3902" r="37247"/>
          <a:stretch/>
        </p:blipFill>
        <p:spPr>
          <a:xfrm>
            <a:off x="530715" y="2799345"/>
            <a:ext cx="4001179" cy="385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9660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90EC6-BDAA-469C-ADCB-6714F6FF1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0106"/>
            <a:ext cx="9144000" cy="2387600"/>
          </a:xfrm>
          <a:solidFill>
            <a:schemeClr val="bg1">
              <a:alpha val="52000"/>
            </a:schemeClr>
          </a:solidFill>
        </p:spPr>
        <p:txBody>
          <a:bodyPr>
            <a:normAutofit fontScale="90000"/>
          </a:bodyPr>
          <a:lstStyle/>
          <a:p>
            <a:pPr lvl="0">
              <a:spcBef>
                <a:spcPts val="1000"/>
              </a:spcBef>
            </a:pPr>
            <a:br>
              <a:rPr lang="en-US" sz="3100" b="1" dirty="0">
                <a:solidFill>
                  <a:prstClr val="black"/>
                </a:solidFill>
                <a:latin typeface="Footlight MT Light" panose="0204060206030A020304" pitchFamily="18" charset="0"/>
                <a:ea typeface="+mn-ea"/>
                <a:cs typeface="+mn-cs"/>
              </a:rPr>
            </a:br>
            <a:r>
              <a:rPr lang="en-US" sz="4000" b="1" dirty="0">
                <a:solidFill>
                  <a:prstClr val="black"/>
                </a:solidFill>
                <a:latin typeface="Footlight MT Light" panose="0204060206030A020304" pitchFamily="18" charset="0"/>
                <a:ea typeface="+mn-ea"/>
                <a:cs typeface="+mn-cs"/>
              </a:rPr>
              <a:t>HYPOTHESIS:</a:t>
            </a:r>
            <a:br>
              <a:rPr lang="en-US" sz="4000" b="1" dirty="0">
                <a:solidFill>
                  <a:prstClr val="black"/>
                </a:solidFill>
                <a:latin typeface="Footlight MT Light" panose="0204060206030A020304" pitchFamily="18" charset="0"/>
                <a:ea typeface="+mn-ea"/>
                <a:cs typeface="+mn-cs"/>
              </a:rPr>
            </a:br>
            <a:r>
              <a:rPr lang="en-US" sz="4000" dirty="0">
                <a:solidFill>
                  <a:prstClr val="black"/>
                </a:solidFill>
                <a:latin typeface="Footlight MT Light" panose="0204060206030A020304" pitchFamily="18" charset="0"/>
                <a:ea typeface="+mn-ea"/>
                <a:cs typeface="+mn-cs"/>
              </a:rPr>
              <a:t>-</a:t>
            </a:r>
            <a:r>
              <a:rPr lang="en-US" sz="4000" b="1" dirty="0">
                <a:solidFill>
                  <a:prstClr val="black"/>
                </a:solidFill>
                <a:latin typeface="Footlight MT Light" panose="0204060206030A020304" pitchFamily="18" charset="0"/>
                <a:ea typeface="+mn-ea"/>
                <a:cs typeface="+mn-cs"/>
              </a:rPr>
              <a:t>More parking violation tickets are issued during </a:t>
            </a:r>
            <a:r>
              <a:rPr lang="en-US" sz="4000" b="1" i="1" dirty="0">
                <a:solidFill>
                  <a:prstClr val="black"/>
                </a:solidFill>
                <a:latin typeface="Footlight MT Light" panose="0204060206030A020304" pitchFamily="18" charset="0"/>
                <a:ea typeface="+mn-ea"/>
                <a:cs typeface="+mn-cs"/>
              </a:rPr>
              <a:t>Summer</a:t>
            </a:r>
            <a:r>
              <a:rPr lang="en-US" sz="4000" b="1" dirty="0">
                <a:solidFill>
                  <a:prstClr val="black"/>
                </a:solidFill>
                <a:latin typeface="Footlight MT Light" panose="0204060206030A020304" pitchFamily="18" charset="0"/>
                <a:ea typeface="+mn-ea"/>
                <a:cs typeface="+mn-cs"/>
              </a:rPr>
              <a:t> Season</a:t>
            </a:r>
            <a:br>
              <a:rPr lang="en-US" sz="4000" b="1" dirty="0">
                <a:solidFill>
                  <a:prstClr val="black"/>
                </a:solidFill>
                <a:latin typeface="Footlight MT Light" panose="0204060206030A020304" pitchFamily="18" charset="0"/>
                <a:ea typeface="+mn-ea"/>
                <a:cs typeface="+mn-cs"/>
              </a:rPr>
            </a:br>
            <a:endParaRPr lang="en-US" sz="4000" b="1" dirty="0">
              <a:latin typeface="Footlight MT Light" panose="0204060206030A020304" pitchFamily="18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8A534CFB-F280-45C7-86D0-BFFAAF14A6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70200"/>
            <a:ext cx="9144000" cy="3583866"/>
          </a:xfrm>
          <a:solidFill>
            <a:schemeClr val="bg1">
              <a:lumMod val="95000"/>
              <a:alpha val="58000"/>
            </a:schemeClr>
          </a:solidFill>
        </p:spPr>
        <p:txBody>
          <a:bodyPr>
            <a:normAutofit/>
          </a:bodyPr>
          <a:lstStyle/>
          <a:p>
            <a:r>
              <a:rPr lang="en-US" sz="3600" b="1" dirty="0">
                <a:latin typeface="Footlight MT Light" panose="0204060206030A020304" pitchFamily="18" charset="0"/>
              </a:rPr>
              <a:t>So, by analyzing the data and studying the visualization reports of parking violations datasets of LA and NYC, we can clearly say that our hypothesis was wrong . The season </a:t>
            </a:r>
            <a:r>
              <a:rPr lang="en-US" sz="3600" b="1" i="1" dirty="0">
                <a:latin typeface="Footlight MT Light" panose="0204060206030A020304" pitchFamily="18" charset="0"/>
              </a:rPr>
              <a:t>FALL</a:t>
            </a:r>
            <a:r>
              <a:rPr lang="en-US" sz="3600" b="1" dirty="0">
                <a:latin typeface="Footlight MT Light" panose="0204060206030A020304" pitchFamily="18" charset="0"/>
              </a:rPr>
              <a:t> in NYC and </a:t>
            </a:r>
            <a:r>
              <a:rPr lang="en-US" sz="3600" b="1" i="1" dirty="0">
                <a:latin typeface="Footlight MT Light" panose="0204060206030A020304" pitchFamily="18" charset="0"/>
              </a:rPr>
              <a:t>SPRING</a:t>
            </a:r>
            <a:r>
              <a:rPr lang="en-US" sz="3600" b="1" dirty="0">
                <a:latin typeface="Footlight MT Light" panose="0204060206030A020304" pitchFamily="18" charset="0"/>
              </a:rPr>
              <a:t> in LA has most number of parking violation tickets issued.</a:t>
            </a:r>
          </a:p>
        </p:txBody>
      </p:sp>
    </p:spTree>
    <p:extLst>
      <p:ext uri="{BB962C8B-B14F-4D97-AF65-F5344CB8AC3E}">
        <p14:creationId xmlns:p14="http://schemas.microsoft.com/office/powerpoint/2010/main" val="7893727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C95A9-16FF-4E7F-89E0-AACFAE542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Footlight MT Light" panose="0204060206030A020304" pitchFamily="18" charset="0"/>
              </a:rPr>
              <a:t>Thankyou!!!</a:t>
            </a:r>
          </a:p>
        </p:txBody>
      </p:sp>
    </p:spTree>
    <p:extLst>
      <p:ext uri="{BB962C8B-B14F-4D97-AF65-F5344CB8AC3E}">
        <p14:creationId xmlns:p14="http://schemas.microsoft.com/office/powerpoint/2010/main" val="3223977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6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E4FB2-6107-4BB1-9A41-57C1F9BF5282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2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latin typeface="Footlight MT Light" panose="0204060206030A020304" pitchFamily="18" charset="0"/>
              </a:rPr>
              <a:t>Hypothesis and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3ADC4-8E04-49BB-8C03-0046D583FEBE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52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200" b="1" dirty="0">
              <a:latin typeface="Footlight MT Light" panose="0204060206030A020304" pitchFamily="18" charset="0"/>
            </a:endParaRPr>
          </a:p>
          <a:p>
            <a:pPr marL="0" indent="0">
              <a:buNone/>
            </a:pPr>
            <a:r>
              <a:rPr lang="en-US" sz="3200" b="1" dirty="0">
                <a:latin typeface="Footlight MT Light" panose="0204060206030A020304" pitchFamily="18" charset="0"/>
              </a:rPr>
              <a:t>HYPOTHESIS:</a:t>
            </a:r>
          </a:p>
          <a:p>
            <a:pPr marL="0" indent="0">
              <a:buNone/>
            </a:pPr>
            <a:r>
              <a:rPr lang="en-US" sz="3600" dirty="0">
                <a:latin typeface="Footlight MT Light" panose="0204060206030A020304" pitchFamily="18" charset="0"/>
              </a:rPr>
              <a:t>-</a:t>
            </a:r>
            <a:r>
              <a:rPr lang="en-US" sz="4000" b="1" dirty="0">
                <a:latin typeface="Footlight MT Light" panose="0204060206030A020304" pitchFamily="18" charset="0"/>
              </a:rPr>
              <a:t>More parking violation tickets are issued during summer season</a:t>
            </a:r>
          </a:p>
          <a:p>
            <a:pPr marL="0" indent="0">
              <a:buNone/>
            </a:pPr>
            <a:endParaRPr lang="en-US" sz="3200" dirty="0">
              <a:latin typeface="Footlight MT Light" panose="0204060206030A020304" pitchFamily="18" charset="0"/>
            </a:endParaRPr>
          </a:p>
          <a:p>
            <a:r>
              <a:rPr lang="en-US" sz="3600" dirty="0">
                <a:latin typeface="Footlight MT Light" panose="0204060206030A020304" pitchFamily="18" charset="0"/>
              </a:rPr>
              <a:t>Parking violation tickets</a:t>
            </a:r>
          </a:p>
          <a:p>
            <a:r>
              <a:rPr lang="en-US" sz="3600" dirty="0">
                <a:latin typeface="Footlight MT Light" panose="0204060206030A020304" pitchFamily="18" charset="0"/>
              </a:rPr>
              <a:t>Focusing on New York City and Los Angeles</a:t>
            </a:r>
          </a:p>
          <a:p>
            <a:endParaRPr lang="en-US" sz="3200" dirty="0">
              <a:latin typeface="Footlight MT Light" panose="0204060206030A020304" pitchFamily="18" charset="0"/>
            </a:endParaRPr>
          </a:p>
          <a:p>
            <a:pPr marL="0" indent="0">
              <a:buNone/>
            </a:pPr>
            <a:endParaRPr lang="en-US" sz="3200" dirty="0">
              <a:latin typeface="Footlight MT Light" panose="0204060206030A020304" pitchFamily="18" charset="0"/>
            </a:endParaRPr>
          </a:p>
          <a:p>
            <a:endParaRPr lang="en-US" dirty="0">
              <a:latin typeface="Footlight MT Light" panose="0204060206030A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25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F9946-2316-4A38-83B0-2B5865ED23B6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6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latin typeface="Footlight MT Light" panose="0204060206030A020304" pitchFamily="18" charset="0"/>
              </a:rPr>
              <a:t>Relatable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308B1-1C6D-45F2-B1F7-DD5B3A0A4365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52000"/>
            </a:schemeClr>
          </a:solidFill>
        </p:spPr>
        <p:txBody>
          <a:bodyPr>
            <a:normAutofit/>
          </a:bodyPr>
          <a:lstStyle/>
          <a:p>
            <a:endParaRPr lang="en-US" sz="3600" b="1" dirty="0">
              <a:latin typeface="Footlight MT Light" panose="0204060206030A020304" pitchFamily="18" charset="0"/>
            </a:endParaRPr>
          </a:p>
          <a:p>
            <a:pPr marL="0" indent="0">
              <a:buNone/>
            </a:pPr>
            <a:r>
              <a:rPr lang="en-US" sz="3600" b="1" dirty="0">
                <a:latin typeface="Footlight MT Light" panose="0204060206030A020304" pitchFamily="18" charset="0"/>
              </a:rPr>
              <a:t>Motivation:</a:t>
            </a:r>
          </a:p>
          <a:p>
            <a:pPr marL="0" indent="0">
              <a:buNone/>
            </a:pPr>
            <a:r>
              <a:rPr lang="en-US" b="1" dirty="0">
                <a:latin typeface="Footlight MT Light" panose="0204060206030A020304" pitchFamily="18" charset="0"/>
                <a:hlinkClick r:id="rId2"/>
              </a:rPr>
              <a:t>https://1qbtdvta4z51b6jya2plpcm1-wpengine.netdna-ssl.com/wp-content/uploads/2016/11/NYC-Parking-Ticket-Report_parking_Samuel_Ackerman5.pdf</a:t>
            </a:r>
            <a:endParaRPr lang="en-US" b="1" dirty="0">
              <a:latin typeface="Footlight MT Light" panose="0204060206030A020304" pitchFamily="18" charset="0"/>
            </a:endParaRPr>
          </a:p>
          <a:p>
            <a:pPr marL="0" indent="0">
              <a:buNone/>
            </a:pPr>
            <a:endParaRPr lang="en-US" b="1" dirty="0">
              <a:latin typeface="Footlight MT Light" panose="0204060206030A020304" pitchFamily="18" charset="0"/>
            </a:endParaRPr>
          </a:p>
          <a:p>
            <a:r>
              <a:rPr lang="en-US" sz="3600" b="1" dirty="0">
                <a:latin typeface="Footlight MT Light" panose="0204060206030A020304" pitchFamily="18" charset="0"/>
              </a:rPr>
              <a:t>Which is the most common type of violation?</a:t>
            </a:r>
          </a:p>
          <a:p>
            <a:r>
              <a:rPr lang="en-US" sz="3600" b="1" dirty="0">
                <a:latin typeface="Footlight MT Light" panose="0204060206030A020304" pitchFamily="18" charset="0"/>
              </a:rPr>
              <a:t>During which month there were most violations?</a:t>
            </a:r>
          </a:p>
          <a:p>
            <a:endParaRPr lang="en-US" sz="3600" b="1" dirty="0">
              <a:latin typeface="Footlight MT Light" panose="0204060206030A020304" pitchFamily="18" charset="0"/>
            </a:endParaRPr>
          </a:p>
          <a:p>
            <a:pPr marL="0" indent="0">
              <a:buNone/>
            </a:pPr>
            <a:endParaRPr lang="en-US" sz="3600" b="1" dirty="0">
              <a:latin typeface="Footlight MT Light" panose="0204060206030A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1161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CA485-1F39-42CC-8BF3-78926175CCD1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4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latin typeface="Footlight MT Light" panose="0204060206030A020304" pitchFamily="18" charset="0"/>
              </a:rPr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BB548-D21D-444C-AB8F-B3EF923F06A8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52000"/>
            </a:schemeClr>
          </a:solidFill>
        </p:spPr>
        <p:txBody>
          <a:bodyPr>
            <a:normAutofit fontScale="85000" lnSpcReduction="20000"/>
          </a:bodyPr>
          <a:lstStyle/>
          <a:p>
            <a:r>
              <a:rPr lang="en-US" sz="3200" b="1" dirty="0">
                <a:latin typeface="Footlight MT Light" panose="0204060206030A020304" pitchFamily="18" charset="0"/>
              </a:rPr>
              <a:t>Data sources :</a:t>
            </a:r>
          </a:p>
          <a:p>
            <a:r>
              <a:rPr lang="en-US" sz="3200" b="1" dirty="0">
                <a:latin typeface="Footlight MT Light" panose="0204060206030A020304" pitchFamily="18" charset="0"/>
              </a:rPr>
              <a:t>NYC</a:t>
            </a:r>
          </a:p>
          <a:p>
            <a:pPr marL="0" indent="0">
              <a:buNone/>
            </a:pPr>
            <a:r>
              <a:rPr lang="en-US" sz="3200" b="1" dirty="0">
                <a:latin typeface="Footlight MT Light" panose="0204060206030A020304" pitchFamily="18" charset="0"/>
                <a:hlinkClick r:id="rId2"/>
              </a:rPr>
              <a:t>https://data.cityofnewyork.us/City-Government/Parking-Violations-Issued-Fiscal-Year-2020/pvqr-7yc4/data</a:t>
            </a:r>
            <a:endParaRPr lang="en-US" sz="3200" b="1" dirty="0">
              <a:latin typeface="Footlight MT Light" panose="0204060206030A020304" pitchFamily="18" charset="0"/>
            </a:endParaRPr>
          </a:p>
          <a:p>
            <a:pPr marL="0" indent="0">
              <a:buNone/>
            </a:pPr>
            <a:r>
              <a:rPr lang="en-US" sz="3200" b="1" dirty="0" err="1">
                <a:latin typeface="Footlight MT Light" panose="0204060206030A020304" pitchFamily="18" charset="0"/>
                <a:hlinkClick r:id="rId3"/>
              </a:rPr>
              <a:t>ParkingViolationCodes</a:t>
            </a:r>
            <a:r>
              <a:rPr lang="en-US" sz="3200" b="1" dirty="0">
                <a:latin typeface="Footlight MT Light" panose="0204060206030A020304" pitchFamily="18" charset="0"/>
                <a:hlinkClick r:id="rId3"/>
              </a:rPr>
              <a:t> Nov 2020.xlsx</a:t>
            </a:r>
            <a:endParaRPr lang="en-US" sz="3200" b="1" dirty="0">
              <a:latin typeface="Footlight MT Light" panose="0204060206030A020304" pitchFamily="18" charset="0"/>
            </a:endParaRPr>
          </a:p>
          <a:p>
            <a:pPr marL="0" indent="0">
              <a:buNone/>
            </a:pPr>
            <a:r>
              <a:rPr lang="en-US" sz="3200" b="1" dirty="0">
                <a:latin typeface="Footlight MT Light" panose="0204060206030A020304" pitchFamily="18" charset="0"/>
                <a:hlinkClick r:id="rId4"/>
              </a:rPr>
              <a:t>https://www.nyc.com/visitor_guide/weather_facts.75835/</a:t>
            </a:r>
            <a:endParaRPr lang="en-US" sz="3200" b="1" dirty="0">
              <a:latin typeface="Footlight MT Light" panose="0204060206030A020304" pitchFamily="18" charset="0"/>
            </a:endParaRPr>
          </a:p>
          <a:p>
            <a:r>
              <a:rPr lang="en-US" sz="3200" b="1" dirty="0">
                <a:latin typeface="Footlight MT Light" panose="0204060206030A020304" pitchFamily="18" charset="0"/>
              </a:rPr>
              <a:t>LA</a:t>
            </a:r>
          </a:p>
          <a:p>
            <a:pPr marL="0" indent="0">
              <a:buNone/>
            </a:pPr>
            <a:r>
              <a:rPr lang="en-US" sz="3200" b="1" u="sng" dirty="0">
                <a:latin typeface="Footlight MT Light" panose="0204060206030A020304" pitchFamily="18" charset="0"/>
                <a:hlinkClick r:id="rId5"/>
              </a:rPr>
              <a:t>https://www.kaggle.com/cityofLA/los-angeles-parking-citations</a:t>
            </a:r>
            <a:endParaRPr lang="en-US" sz="3200" b="1" dirty="0">
              <a:latin typeface="Footlight MT Light" panose="0204060206030A020304" pitchFamily="18" charset="0"/>
            </a:endParaRPr>
          </a:p>
          <a:p>
            <a:pPr marL="0" indent="0">
              <a:buNone/>
            </a:pPr>
            <a:r>
              <a:rPr lang="en-US" sz="3200" b="1" u="sng" dirty="0">
                <a:latin typeface="Footlight MT Light" panose="0204060206030A020304" pitchFamily="18" charset="0"/>
                <a:hlinkClick r:id="rId6"/>
              </a:rPr>
              <a:t>https://www.universaltraveller.com.au/destinations/los-angeles/weather</a:t>
            </a:r>
            <a:endParaRPr lang="en-US" sz="3200" b="1" u="sng" dirty="0">
              <a:latin typeface="Footlight MT Light" panose="0204060206030A020304" pitchFamily="18" charset="0"/>
            </a:endParaRPr>
          </a:p>
          <a:p>
            <a:pPr marL="0" indent="0">
              <a:buNone/>
            </a:pPr>
            <a:r>
              <a:rPr lang="en-US" sz="3200" b="1" dirty="0">
                <a:latin typeface="Footlight MT Light" panose="0204060206030A020304" pitchFamily="18" charset="0"/>
                <a:hlinkClick r:id="rId7"/>
              </a:rPr>
              <a:t>http://www.laalmanac.com/weather/we01.php</a:t>
            </a:r>
            <a:endParaRPr lang="en-US" sz="3200" b="1" dirty="0">
              <a:latin typeface="Footlight MT Light" panose="0204060206030A020304" pitchFamily="18" charset="0"/>
            </a:endParaRPr>
          </a:p>
          <a:p>
            <a:pPr marL="0" indent="0">
              <a:buNone/>
            </a:pPr>
            <a:endParaRPr lang="en-US" sz="3200" b="1" dirty="0">
              <a:latin typeface="Footlight MT Light" panose="0204060206030A020304" pitchFamily="18" charset="0"/>
            </a:endParaRPr>
          </a:p>
          <a:p>
            <a:pPr marL="0" indent="0">
              <a:buNone/>
            </a:pPr>
            <a:endParaRPr lang="en-US" sz="3200" b="1" dirty="0">
              <a:latin typeface="Footlight MT Light" panose="0204060206030A020304" pitchFamily="18" charset="0"/>
            </a:endParaRPr>
          </a:p>
          <a:p>
            <a:pPr marL="0" indent="0">
              <a:buNone/>
            </a:pPr>
            <a:endParaRPr lang="en-US" sz="3200" b="1" dirty="0">
              <a:latin typeface="Footlight MT Light" panose="0204060206030A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5440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8D26D-87D6-4380-990D-92B7E334E8DB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2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latin typeface="Footlight MT Light" panose="0204060206030A020304" pitchFamily="18" charset="0"/>
              </a:rPr>
              <a:t>Data 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D88E2-0243-4CA0-AFBB-A942F6B56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3381"/>
            <a:ext cx="10515600" cy="4351338"/>
          </a:xfrm>
          <a:solidFill>
            <a:schemeClr val="bg1">
              <a:alpha val="52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Footlight MT Light" panose="0204060206030A020304" pitchFamily="18" charset="0"/>
              </a:rPr>
              <a:t>For NYC dataset</a:t>
            </a:r>
          </a:p>
          <a:p>
            <a:pPr marL="514350" indent="-514350">
              <a:buAutoNum type="arabicPeriod"/>
            </a:pPr>
            <a:r>
              <a:rPr lang="en-US" sz="3200" b="1" dirty="0">
                <a:latin typeface="Footlight MT Light" panose="0204060206030A020304" pitchFamily="18" charset="0"/>
              </a:rPr>
              <a:t>Data cleaning using Microsoft Power BI: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1" dirty="0">
                <a:latin typeface="Footlight MT Light" panose="0204060206030A020304" pitchFamily="18" charset="0"/>
              </a:rPr>
              <a:t> Removed  columns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1" dirty="0">
                <a:latin typeface="Footlight MT Light" panose="0204060206030A020304" pitchFamily="18" charset="0"/>
              </a:rPr>
              <a:t> Removed blank cells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1" dirty="0">
                <a:latin typeface="Footlight MT Light" panose="0204060206030A020304" pitchFamily="18" charset="0"/>
              </a:rPr>
              <a:t> Removed spell errors (e.g. BLACK,BLK,BLCK)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1" dirty="0">
                <a:latin typeface="Footlight MT Light" panose="0204060206030A020304" pitchFamily="18" charset="0"/>
              </a:rPr>
              <a:t> Changed datatypes as required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1" dirty="0">
                <a:latin typeface="Footlight MT Light" panose="0204060206030A020304" pitchFamily="18" charset="0"/>
              </a:rPr>
              <a:t> Size of the dataset - 1.1GB (7.9M to 4.2M)</a:t>
            </a:r>
          </a:p>
          <a:p>
            <a:pPr marL="0" indent="0">
              <a:buNone/>
            </a:pPr>
            <a:endParaRPr lang="en-US" sz="3200" b="1" dirty="0">
              <a:latin typeface="Footlight MT Light" panose="0204060206030A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3200" b="1" dirty="0">
              <a:latin typeface="Footlight MT Light" panose="0204060206030A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0880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D192224A-3DB7-45D9-8F4C-36C9E66077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0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955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8D26D-87D6-4380-990D-92B7E334E8DB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2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latin typeface="Footlight MT Light" panose="0204060206030A020304" pitchFamily="18" charset="0"/>
              </a:rPr>
              <a:t>Data 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D88E2-0243-4CA0-AFBB-A942F6B56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3381"/>
            <a:ext cx="10515600" cy="4351338"/>
          </a:xfrm>
          <a:solidFill>
            <a:schemeClr val="bg1">
              <a:alpha val="52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Footlight MT Light" panose="0204060206030A020304" pitchFamily="18" charset="0"/>
              </a:rPr>
              <a:t>For LA dataset</a:t>
            </a:r>
          </a:p>
          <a:p>
            <a:pPr marL="514350" indent="-514350">
              <a:buAutoNum type="arabicPeriod"/>
            </a:pPr>
            <a:r>
              <a:rPr lang="en-US" sz="3200" b="1" dirty="0">
                <a:latin typeface="Footlight MT Light" panose="0204060206030A020304" pitchFamily="18" charset="0"/>
              </a:rPr>
              <a:t>Data cleaning using Microsoft Power BI: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1" dirty="0">
                <a:latin typeface="Footlight MT Light" panose="0204060206030A020304" pitchFamily="18" charset="0"/>
              </a:rPr>
              <a:t> Removed  columns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1" dirty="0">
                <a:latin typeface="Footlight MT Light" panose="0204060206030A020304" pitchFamily="18" charset="0"/>
              </a:rPr>
              <a:t> Removed blank cells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1" dirty="0">
                <a:latin typeface="Footlight MT Light" panose="0204060206030A020304" pitchFamily="18" charset="0"/>
              </a:rPr>
              <a:t> Changed datatypes as required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1" dirty="0">
                <a:latin typeface="Footlight MT Light" panose="0204060206030A020304" pitchFamily="18" charset="0"/>
              </a:rPr>
              <a:t> Size of the dataset - 1.35 GB (9.6M to 8.8M)</a:t>
            </a:r>
          </a:p>
          <a:p>
            <a:pPr marL="0" indent="0">
              <a:buNone/>
            </a:pPr>
            <a:endParaRPr lang="en-US" sz="3200" b="1" dirty="0">
              <a:latin typeface="Footlight MT Light" panose="0204060206030A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3200" b="1" dirty="0">
              <a:latin typeface="Footlight MT Light" panose="0204060206030A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6296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0946BB2-6FD7-4061-BFBE-C747A6A573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18"/>
          <a:stretch/>
        </p:blipFill>
        <p:spPr>
          <a:xfrm>
            <a:off x="0" y="-180975"/>
            <a:ext cx="12192000" cy="6839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648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11593</TotalTime>
  <Words>690</Words>
  <Application>Microsoft Office PowerPoint</Application>
  <PresentationFormat>Widescreen</PresentationFormat>
  <Paragraphs>100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Calibri</vt:lpstr>
      <vt:lpstr>Calibri Light</vt:lpstr>
      <vt:lpstr>Felix Titling</vt:lpstr>
      <vt:lpstr>Footlight MT Light</vt:lpstr>
      <vt:lpstr>Wingdings</vt:lpstr>
      <vt:lpstr>Office Theme</vt:lpstr>
      <vt:lpstr>New York &amp; LA  Parking  Violation Tickets</vt:lpstr>
      <vt:lpstr>RoadMap</vt:lpstr>
      <vt:lpstr>Hypothesis and Background</vt:lpstr>
      <vt:lpstr>Relatable Analysis</vt:lpstr>
      <vt:lpstr>Datasets</vt:lpstr>
      <vt:lpstr>Data Pre-Processing</vt:lpstr>
      <vt:lpstr>PowerPoint Presentation</vt:lpstr>
      <vt:lpstr>Data Pre-Processing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Analysis approach</vt:lpstr>
      <vt:lpstr>PowerPoint Presentation</vt:lpstr>
      <vt:lpstr>PowerPoint Presentation</vt:lpstr>
      <vt:lpstr>For LA</vt:lpstr>
      <vt:lpstr>PowerPoint Presentation</vt:lpstr>
      <vt:lpstr>Season with the most number of parking violations issued in New York</vt:lpstr>
      <vt:lpstr>Season with the most number of parking violations issued in Los Angeles</vt:lpstr>
      <vt:lpstr>PowerPoint Presentation</vt:lpstr>
      <vt:lpstr>PowerPoint Presentation</vt:lpstr>
      <vt:lpstr>PowerPoint Presentation</vt:lpstr>
      <vt:lpstr>PowerPoint Presentation</vt:lpstr>
      <vt:lpstr> HYPOTHESIS: -More parking violation tickets are issued during Summer Season </vt:lpstr>
      <vt:lpstr>Thankyou!!!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York Parking Ticket Violations</dc:title>
  <dc:creator>leena singh</dc:creator>
  <cp:lastModifiedBy>Prayas Pandey</cp:lastModifiedBy>
  <cp:revision>49</cp:revision>
  <dcterms:created xsi:type="dcterms:W3CDTF">2020-03-09T23:24:03Z</dcterms:created>
  <dcterms:modified xsi:type="dcterms:W3CDTF">2020-05-11T22:15:19Z</dcterms:modified>
</cp:coreProperties>
</file>